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259" r:id="rId3"/>
    <p:sldId id="258" r:id="rId4"/>
    <p:sldId id="265" r:id="rId5"/>
    <p:sldId id="404" r:id="rId6"/>
    <p:sldId id="308" r:id="rId7"/>
    <p:sldId id="309" r:id="rId8"/>
    <p:sldId id="302" r:id="rId9"/>
    <p:sldId id="310" r:id="rId10"/>
    <p:sldId id="335" r:id="rId11"/>
    <p:sldId id="312" r:id="rId12"/>
    <p:sldId id="372" r:id="rId13"/>
    <p:sldId id="411" r:id="rId14"/>
    <p:sldId id="373" r:id="rId15"/>
    <p:sldId id="327" r:id="rId16"/>
    <p:sldId id="403" r:id="rId17"/>
    <p:sldId id="402" r:id="rId18"/>
    <p:sldId id="329" r:id="rId19"/>
    <p:sldId id="330" r:id="rId20"/>
    <p:sldId id="374" r:id="rId21"/>
    <p:sldId id="371" r:id="rId22"/>
    <p:sldId id="338" r:id="rId23"/>
    <p:sldId id="369" r:id="rId24"/>
    <p:sldId id="346" r:id="rId25"/>
    <p:sldId id="350" r:id="rId26"/>
    <p:sldId id="366" r:id="rId27"/>
    <p:sldId id="368" r:id="rId28"/>
    <p:sldId id="349" r:id="rId29"/>
    <p:sldId id="348" r:id="rId30"/>
    <p:sldId id="407" r:id="rId31"/>
    <p:sldId id="410" r:id="rId32"/>
    <p:sldId id="408" r:id="rId33"/>
    <p:sldId id="409" r:id="rId34"/>
    <p:sldId id="304" r:id="rId35"/>
    <p:sldId id="341" r:id="rId36"/>
    <p:sldId id="305" r:id="rId37"/>
    <p:sldId id="370" r:id="rId38"/>
    <p:sldId id="375" r:id="rId39"/>
    <p:sldId id="332" r:id="rId40"/>
    <p:sldId id="333" r:id="rId41"/>
    <p:sldId id="301" r:id="rId42"/>
    <p:sldId id="388" r:id="rId43"/>
    <p:sldId id="376" r:id="rId44"/>
    <p:sldId id="322" r:id="rId45"/>
    <p:sldId id="316" r:id="rId46"/>
    <p:sldId id="336" r:id="rId47"/>
    <p:sldId id="313" r:id="rId48"/>
    <p:sldId id="314" r:id="rId49"/>
    <p:sldId id="315"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50" autoAdjust="0"/>
    <p:restoredTop sz="59051" autoAdjust="0"/>
  </p:normalViewPr>
  <p:slideViewPr>
    <p:cSldViewPr snapToGrid="0">
      <p:cViewPr varScale="1">
        <p:scale>
          <a:sx n="47" d="100"/>
          <a:sy n="47" d="100"/>
        </p:scale>
        <p:origin x="2256" y="48"/>
      </p:cViewPr>
      <p:guideLst>
        <p:guide orient="horz" pos="2523"/>
        <p:guide pos="4021"/>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128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，主要是使用原始鑰匙去擴展出每一</a:t>
            </a:r>
            <a:r>
              <a:rPr lang="en-US" altLang="zh-TW" dirty="0"/>
              <a:t>round</a:t>
            </a:r>
            <a:r>
              <a:rPr lang="zh-TW" altLang="en-US" dirty="0"/>
              <a:t>所需的子密鑰，另外一個則是</a:t>
            </a:r>
            <a:r>
              <a:rPr lang="en-US" altLang="zh-TW" dirty="0"/>
              <a:t>Message encryption</a:t>
            </a:r>
            <a:r>
              <a:rPr lang="zh-TW" altLang="en-US" dirty="0"/>
              <a:t>，</a:t>
            </a:r>
            <a:r>
              <a:rPr lang="en-US" altLang="zh-TW" dirty="0"/>
              <a:t>plaintext</a:t>
            </a:r>
            <a:r>
              <a:rPr lang="zh-TW" altLang="en-US" dirty="0"/>
              <a:t>進來之後會先與原始鑰使作</a:t>
            </a:r>
            <a:r>
              <a:rPr lang="en-US" altLang="zh-TW" dirty="0" err="1"/>
              <a:t>addroundkey</a:t>
            </a:r>
            <a:r>
              <a:rPr lang="zh-TW" altLang="en-US" dirty="0"/>
              <a:t>的動作，接下來會開始執行先前提過的</a:t>
            </a:r>
            <a:r>
              <a:rPr lang="en-US" altLang="zh-TW" dirty="0"/>
              <a:t>10round</a:t>
            </a:r>
            <a:r>
              <a:rPr lang="zh-TW" altLang="en-US" dirty="0"/>
              <a:t>，而每一</a:t>
            </a:r>
            <a:r>
              <a:rPr lang="en-US" altLang="zh-TW" dirty="0"/>
              <a:t>round</a:t>
            </a:r>
            <a:r>
              <a:rPr lang="zh-TW" altLang="en-US" dirty="0"/>
              <a:t>當中會執行</a:t>
            </a:r>
            <a:r>
              <a:rPr lang="en-US" altLang="zh-TW" dirty="0"/>
              <a:t>4</a:t>
            </a:r>
            <a:r>
              <a:rPr lang="zh-TW" altLang="en-US" dirty="0"/>
              <a:t>個</a:t>
            </a:r>
            <a:r>
              <a:rPr lang="en-US" altLang="zh-TW" dirty="0"/>
              <a:t>function</a:t>
            </a:r>
            <a:r>
              <a:rPr lang="zh-TW" altLang="en-US" dirty="0"/>
              <a:t>，分別是</a:t>
            </a:r>
            <a:r>
              <a:rPr lang="en-US" altLang="zh-TW" dirty="0" err="1"/>
              <a:t>subbyte</a:t>
            </a:r>
            <a:r>
              <a:rPr lang="zh-TW" altLang="en-US" dirty="0"/>
              <a:t>、</a:t>
            </a:r>
            <a:r>
              <a:rPr lang="en-US" altLang="zh-TW" dirty="0" err="1"/>
              <a:t>shiftrow</a:t>
            </a:r>
            <a:r>
              <a:rPr lang="zh-TW" altLang="en-US" dirty="0"/>
              <a:t>、</a:t>
            </a:r>
            <a:r>
              <a:rPr lang="en-US" altLang="zh-TW" dirty="0" err="1"/>
              <a:t>mixcolmn</a:t>
            </a:r>
            <a:r>
              <a:rPr lang="zh-TW" altLang="en-US" dirty="0"/>
              <a:t>、</a:t>
            </a:r>
            <a:r>
              <a:rPr lang="en-US" altLang="zh-TW" dirty="0" err="1"/>
              <a:t>addroundkey</a:t>
            </a:r>
            <a:r>
              <a:rPr lang="zh-TW" altLang="en-US" dirty="0"/>
              <a:t>，除了地</a:t>
            </a:r>
            <a:r>
              <a:rPr lang="en-US" altLang="zh-TW" dirty="0"/>
              <a:t>10round</a:t>
            </a:r>
            <a:r>
              <a:rPr lang="zh-TW" altLang="en-US" dirty="0"/>
              <a:t>不做</a:t>
            </a:r>
            <a:r>
              <a:rPr lang="en-US" altLang="zh-TW" dirty="0" err="1"/>
              <a:t>mixcolumn</a:t>
            </a:r>
            <a:r>
              <a:rPr lang="zh-TW" altLang="en-US" dirty="0"/>
              <a:t>的動作，最後做完</a:t>
            </a:r>
            <a:r>
              <a:rPr lang="en-US" altLang="zh-TW" dirty="0"/>
              <a:t>10round</a:t>
            </a:r>
            <a:r>
              <a:rPr lang="zh-TW" altLang="en-US" dirty="0"/>
              <a:t>後將</a:t>
            </a:r>
            <a:r>
              <a:rPr lang="en-US" altLang="zh-TW" dirty="0"/>
              <a:t>ciphertext</a:t>
            </a:r>
            <a:r>
              <a:rPr lang="zh-TW" altLang="en-US" dirty="0"/>
              <a:t>輸出。</a:t>
            </a:r>
            <a:br>
              <a:rPr lang="en-US" altLang="zh-TW" dirty="0"/>
            </a:br>
            <a:br>
              <a:rPr lang="en-US" altLang="zh-TW" dirty="0"/>
            </a:br>
            <a:r>
              <a:rPr lang="zh-TW" altLang="en-US" dirty="0">
                <a:solidFill>
                  <a:srgbClr val="FF0000"/>
                </a:solidFill>
              </a:rPr>
              <a:t>接下來我會依序介紹這邊的</a:t>
            </a:r>
            <a:r>
              <a:rPr lang="en-US" altLang="zh-TW" dirty="0">
                <a:solidFill>
                  <a:srgbClr val="FF0000"/>
                </a:solidFill>
              </a:rPr>
              <a:t>4</a:t>
            </a:r>
            <a:r>
              <a:rPr lang="zh-TW" altLang="en-US" dirty="0">
                <a:solidFill>
                  <a:srgbClr val="FF0000"/>
                </a:solidFill>
              </a:rPr>
              <a:t>個</a:t>
            </a:r>
            <a:r>
              <a:rPr lang="en-US" altLang="zh-TW" dirty="0">
                <a:solidFill>
                  <a:srgbClr val="FF0000"/>
                </a:solidFill>
              </a:rPr>
              <a:t>function</a:t>
            </a:r>
            <a:r>
              <a:rPr lang="zh-TW" altLang="en-US" dirty="0">
                <a:solidFill>
                  <a:srgbClr val="FF0000"/>
                </a:solidFill>
              </a:rPr>
              <a:t>以及</a:t>
            </a:r>
            <a:r>
              <a:rPr lang="en-US" altLang="zh-TW" dirty="0" err="1">
                <a:solidFill>
                  <a:srgbClr val="FF0000"/>
                </a:solidFill>
              </a:rPr>
              <a:t>addroundkey</a:t>
            </a:r>
            <a:r>
              <a:rPr lang="zh-TW" altLang="en-US" dirty="0">
                <a:solidFill>
                  <a:srgbClr val="FF0000"/>
                </a:solidFill>
              </a:rPr>
              <a:t>的功能及我是如何實現的</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2^8</a:t>
            </a:r>
            <a:r>
              <a:rPr lang="zh-TW" altLang="en-US" dirty="0"/>
              <a:t>乘法反元素的電路相當複雜，所以透過</a:t>
            </a:r>
            <a:r>
              <a:rPr lang="el-GR" altLang="zh-TW" dirty="0"/>
              <a:t>δ</a:t>
            </a:r>
            <a:r>
              <a:rPr lang="zh-TW" altLang="en-US" dirty="0"/>
              <a:t>轉換矩陣將有限場</a:t>
            </a:r>
            <a:r>
              <a:rPr lang="en-US" altLang="zh-TW" dirty="0"/>
              <a:t>2^8</a:t>
            </a:r>
            <a:r>
              <a:rPr lang="zh-TW" altLang="en-US" dirty="0"/>
              <a:t>降冪成有限場</a:t>
            </a:r>
            <a:r>
              <a:rPr lang="en-US" altLang="zh-TW" dirty="0"/>
              <a:t>GF(24)</a:t>
            </a:r>
            <a:r>
              <a:rPr lang="zh-TW" altLang="en-US" dirty="0"/>
              <a:t>再求其乘法反元素，以降低電路的複雜度求出有限場</a:t>
            </a:r>
            <a:r>
              <a:rPr lang="en-US" altLang="zh-TW" dirty="0"/>
              <a:t>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2^8</a:t>
            </a:r>
            <a:r>
              <a:rPr lang="zh-TW" altLang="en-US" dirty="0"/>
              <a:t>乘法反元素的電路相當複雜，所以透過</a:t>
            </a:r>
            <a:r>
              <a:rPr lang="el-GR" altLang="zh-TW" dirty="0"/>
              <a:t>δ</a:t>
            </a:r>
            <a:r>
              <a:rPr lang="zh-TW" altLang="en-US" dirty="0"/>
              <a:t>轉換矩陣將有限場</a:t>
            </a:r>
            <a:r>
              <a:rPr lang="en-US" altLang="zh-TW" dirty="0"/>
              <a:t>2^8</a:t>
            </a:r>
            <a:r>
              <a:rPr lang="zh-TW" altLang="en-US" dirty="0"/>
              <a:t>降冪成有限場</a:t>
            </a:r>
            <a:r>
              <a:rPr lang="en-US" altLang="zh-TW" dirty="0"/>
              <a:t>GF(24)</a:t>
            </a:r>
            <a:r>
              <a:rPr lang="zh-TW" altLang="en-US" dirty="0"/>
              <a:t>再求其乘法反元素，以降低電路的複雜度求出有限場</a:t>
            </a:r>
            <a:r>
              <a:rPr lang="en-US" altLang="zh-TW" dirty="0"/>
              <a:t>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282667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Gate count</a:t>
            </a:r>
            <a:r>
              <a:rPr lang="zh-TW" altLang="en-US" dirty="0"/>
              <a:t>得部分是以</a:t>
            </a:r>
            <a:r>
              <a:rPr lang="en-US" altLang="zh-TW" dirty="0"/>
              <a:t>2</a:t>
            </a:r>
            <a:r>
              <a:rPr lang="zh-TW" altLang="en-US" dirty="0"/>
              <a:t>對一的</a:t>
            </a:r>
            <a:r>
              <a:rPr lang="en-US" altLang="zh-TW" dirty="0" err="1"/>
              <a:t>nand</a:t>
            </a:r>
            <a:r>
              <a:rPr lang="zh-TW" altLang="en-US" dirty="0"/>
              <a:t>面積做推估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那可以發現直接邏輯映射的面積是比複合場運算大</a:t>
            </a:r>
            <a:r>
              <a:rPr lang="en-US" altLang="zh-TW" dirty="0"/>
              <a:t>40%</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但是在速度上確比他快</a:t>
            </a:r>
            <a:r>
              <a:rPr lang="en-US" altLang="zh-TW" dirty="0"/>
              <a:t>77%</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中最大的，因此我希望藉由一些面積的提升來降低</a:t>
            </a:r>
            <a:r>
              <a:rPr lang="en-US" altLang="zh-TW" dirty="0" err="1"/>
              <a:t>subbytr</a:t>
            </a:r>
            <a:r>
              <a:rPr lang="zh-TW" altLang="en-US" dirty="0"/>
              <a:t>的</a:t>
            </a:r>
            <a:r>
              <a:rPr lang="en-US" altLang="zh-TW" dirty="0"/>
              <a:t>delay</a:t>
            </a:r>
            <a:r>
              <a:rPr lang="zh-TW" altLang="en-US" dirty="0"/>
              <a:t>藉此將</a:t>
            </a:r>
            <a:r>
              <a:rPr lang="en-US" altLang="zh-TW" dirty="0"/>
              <a:t>IC</a:t>
            </a:r>
            <a:r>
              <a:rPr lang="zh-TW" altLang="en-US" dirty="0"/>
              <a:t>的最高頻率提高</a:t>
            </a:r>
            <a:br>
              <a:rPr lang="en-US" altLang="zh-TW" dirty="0"/>
            </a:b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即時運算設計，指在加密過程中計算出每一回合所需的回合金鑰，加上上述所需的</a:t>
            </a:r>
            <a:r>
              <a:rPr lang="en-US" altLang="zh-TW" dirty="0" err="1"/>
              <a:t>shiftrow</a:t>
            </a:r>
            <a:r>
              <a:rPr lang="zh-TW" altLang="en-US" dirty="0"/>
              <a:t>，</a:t>
            </a:r>
            <a:r>
              <a:rPr lang="en-US" altLang="zh-TW" dirty="0" err="1"/>
              <a:t>subbyte</a:t>
            </a:r>
            <a:r>
              <a:rPr lang="zh-TW" altLang="en-US" dirty="0"/>
              <a:t>以及</a:t>
            </a:r>
            <a:r>
              <a:rPr lang="en-US" altLang="zh-TW" dirty="0" err="1"/>
              <a:t>xor</a:t>
            </a:r>
            <a:r>
              <a:rPr lang="zh-TW" altLang="en-US" dirty="0"/>
              <a:t>組成電路。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r>
              <a:rPr lang="zh-TW" altLang="en-US" dirty="0"/>
              <a:t>從</a:t>
            </a:r>
            <a:r>
              <a:rPr lang="en-US" altLang="zh-TW" dirty="0" err="1"/>
              <a:t>Desgin</a:t>
            </a:r>
            <a:r>
              <a:rPr lang="en-US" altLang="zh-TW" dirty="0"/>
              <a:t> Compiler</a:t>
            </a:r>
            <a:r>
              <a:rPr lang="zh-TW" altLang="en-US" dirty="0"/>
              <a:t>中找出電路的</a:t>
            </a:r>
            <a:r>
              <a:rPr lang="en-US" altLang="zh-CN" dirty="0"/>
              <a:t>Critical path</a:t>
            </a:r>
            <a:br>
              <a:rPr lang="en-US" altLang="zh-CN" dirty="0"/>
            </a:br>
            <a:br>
              <a:rPr lang="en-US" altLang="zh-CN" dirty="0"/>
            </a:br>
            <a:r>
              <a:rPr lang="en-US" altLang="zh-CN" dirty="0" err="1"/>
              <a:t>subbyte</a:t>
            </a:r>
            <a:r>
              <a:rPr lang="zh-TW" altLang="en-US" dirty="0"/>
              <a:t> 的 </a:t>
            </a:r>
            <a:r>
              <a:rPr lang="en-US" altLang="zh-TW" dirty="0"/>
              <a:t>propagation delay</a:t>
            </a:r>
            <a:r>
              <a:rPr lang="zh-TW" altLang="en-US" dirty="0"/>
              <a:t>占掉整個</a:t>
            </a:r>
            <a:r>
              <a:rPr lang="en-US" altLang="zh-TW" dirty="0" err="1"/>
              <a:t>critaicl</a:t>
            </a:r>
            <a:r>
              <a:rPr lang="en-US" altLang="zh-TW" dirty="0"/>
              <a:t> path</a:t>
            </a:r>
            <a:r>
              <a:rPr lang="zh-TW" altLang="en-US" dirty="0"/>
              <a:t>的時間快一半，呼應前面使用直接邏輯映射方式實現來提升速度</a:t>
            </a:r>
            <a:br>
              <a:rPr lang="en-US" altLang="zh-TW" dirty="0"/>
            </a:br>
            <a:br>
              <a:rPr lang="en-US" altLang="zh-TW" dirty="0"/>
            </a:br>
            <a:r>
              <a:rPr lang="zh-TW" altLang="en-US" dirty="0"/>
              <a:t>若未來要在更優化的話，可以從</a:t>
            </a:r>
            <a:r>
              <a:rPr lang="en-US" altLang="zh-TW" dirty="0" err="1"/>
              <a:t>subbyte</a:t>
            </a:r>
            <a:r>
              <a:rPr lang="zh-TW" altLang="en-US" dirty="0"/>
              <a:t>後面切一級</a:t>
            </a:r>
            <a:r>
              <a:rPr lang="en-US" altLang="zh-TW" dirty="0"/>
              <a:t>pipeline</a:t>
            </a:r>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br>
              <a:rPr lang="en-US" altLang="zh-TW" dirty="0"/>
            </a:br>
            <a:br>
              <a:rPr lang="en-US" altLang="zh-TW" dirty="0"/>
            </a:br>
            <a:r>
              <a:rPr lang="en-US" altLang="zh-TW" dirty="0"/>
              <a:t>DRC</a:t>
            </a:r>
            <a:r>
              <a:rPr lang="zh-TW" altLang="en-US" dirty="0"/>
              <a:t> 教育性晶片可容許錯誤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en-US" altLang="zh-TW" dirty="0"/>
              <a:t>Fast:</a:t>
            </a:r>
            <a:br>
              <a:rPr lang="en-US" altLang="zh-TW" dirty="0"/>
            </a:br>
            <a:r>
              <a:rPr lang="en-US" altLang="zh-TW" b="0" i="0" dirty="0">
                <a:solidFill>
                  <a:srgbClr val="1D1D1D"/>
                </a:solidFill>
                <a:effectLst/>
                <a:latin typeface="Segoe UI" panose="020B0502040204020203" pitchFamily="34" charset="0"/>
              </a:rPr>
              <a:t>Higher VCC</a:t>
            </a:r>
            <a:br>
              <a:rPr lang="en-US" altLang="zh-TW" dirty="0"/>
            </a:br>
            <a:r>
              <a:rPr lang="en-US" altLang="zh-TW" b="0" i="0" dirty="0">
                <a:solidFill>
                  <a:srgbClr val="1D1D1D"/>
                </a:solidFill>
                <a:effectLst/>
                <a:latin typeface="Segoe UI" panose="020B0502040204020203" pitchFamily="34" charset="0"/>
              </a:rPr>
              <a:t>Lower temperature</a:t>
            </a:r>
            <a:br>
              <a:rPr lang="en-US" altLang="zh-TW" dirty="0"/>
            </a:br>
            <a:r>
              <a:rPr lang="en-US" altLang="zh-TW" b="0" i="0" dirty="0">
                <a:solidFill>
                  <a:srgbClr val="1D1D1D"/>
                </a:solidFill>
                <a:effectLst/>
                <a:latin typeface="Segoe UI" panose="020B0502040204020203" pitchFamily="34" charset="0"/>
              </a:rPr>
              <a:t>Lower threshold voltages of NMOS and PMOS transistors.</a:t>
            </a:r>
          </a:p>
          <a:p>
            <a:br>
              <a:rPr lang="en-US" altLang="zh-TW" dirty="0"/>
            </a:br>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24</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。它具有抵抗量子和傳統攻擊的潛力，並具有快速算術運算、有效率的產生密鑰及簽章。</a:t>
            </a:r>
            <a:r>
              <a:rPr lang="en-US" altLang="zh-TW" dirty="0"/>
              <a:t>(</a:t>
            </a:r>
            <a:r>
              <a:rPr lang="zh-TW" altLang="en-US" dirty="0"/>
              <a:t>速度快原因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MLWE</a:t>
            </a:r>
            <a:r>
              <a:rPr lang="zh-TW" altLang="en-US" dirty="0"/>
              <a:t>算，用於產生</a:t>
            </a:r>
            <a:r>
              <a:rPr lang="en-US" altLang="zh-TW" dirty="0"/>
              <a:t>MLDSA</a:t>
            </a:r>
            <a:r>
              <a:rPr lang="zh-TW" altLang="en-US" dirty="0"/>
              <a:t>的公要以及私要，我們這邊用一個數值例來講解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算法，主要是用來產生</a:t>
            </a:r>
            <a:r>
              <a:rPr lang="en-US" altLang="zh-TW" dirty="0"/>
              <a:t>MLDSA</a:t>
            </a:r>
            <a:r>
              <a:rPr lang="zh-TW" altLang="en-US" dirty="0"/>
              <a:t>簽名、防止簽名偽造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a:p>
          <a:p>
            <a:r>
              <a:rPr lang="en-US" altLang="zh-TW"/>
              <a:t>FPGA</a:t>
            </a:r>
            <a:r>
              <a:rPr lang="zh-TW" altLang="en-US" dirty="0"/>
              <a:t>的實現上，選擇使用</a:t>
            </a:r>
            <a:r>
              <a:rPr lang="en-US" altLang="zh-TW" dirty="0"/>
              <a:t>Xilinx </a:t>
            </a:r>
            <a:r>
              <a:rPr lang="en-US" altLang="zh-TW" dirty="0" err="1"/>
              <a:t>Virtex</a:t>
            </a:r>
            <a:r>
              <a:rPr lang="en-US" altLang="zh-TW" dirty="0"/>
              <a:t> 7</a:t>
            </a:r>
            <a:r>
              <a:rPr lang="zh-TW" altLang="en-US" dirty="0"/>
              <a:t>系列的</a:t>
            </a:r>
            <a:r>
              <a:rPr lang="en-US" altLang="zh-TW" dirty="0"/>
              <a:t>XC7VX330T</a:t>
            </a:r>
            <a:r>
              <a:rPr lang="zh-TW" altLang="en-US" dirty="0"/>
              <a:t>，</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E235-E69F-C71E-8D27-A35AA6C2DC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AA0D09-ACE7-50C1-BF43-D5BF78461D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A83A13-CF56-37DE-0A96-6CFBE214D089}"/>
              </a:ext>
            </a:extLst>
          </p:cNvPr>
          <p:cNvSpPr>
            <a:spLocks noGrp="1"/>
          </p:cNvSpPr>
          <p:nvPr>
            <p:ph type="body" idx="1"/>
          </p:nvPr>
        </p:nvSpPr>
        <p:spPr/>
        <p:txBody>
          <a:bodyPr/>
          <a:lstStyle/>
          <a:p>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897D87E-9C42-9A03-8F8A-AACA8EAD2FF1}"/>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86912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SDF </a:t>
            </a:r>
          </a:p>
          <a:p>
            <a:endParaRPr lang="en-US" altLang="zh-TW" dirty="0"/>
          </a:p>
          <a:p>
            <a:r>
              <a:rPr lang="en-US" altLang="zh-TW" dirty="0"/>
              <a:t>MDC</a:t>
            </a:r>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173942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380729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785385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0131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201914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由於最後結果會是效能的比較，因此我們除了有從硬體端去做加速，也有從韌體的部分下手來做加速</a:t>
            </a:r>
            <a:r>
              <a:rPr lang="en-US" altLang="zh-TW" dirty="0"/>
              <a:t>(</a:t>
            </a:r>
            <a:r>
              <a:rPr lang="zh-TW" altLang="en-US" dirty="0"/>
              <a:t>我們是用</a:t>
            </a:r>
            <a:r>
              <a:rPr lang="en-US" altLang="zh-TW" dirty="0"/>
              <a:t>c</a:t>
            </a:r>
            <a:r>
              <a:rPr lang="zh-TW" altLang="en-US" dirty="0"/>
              <a:t>寫韌體，那在編譯成組合語言時選用不同的策略</a:t>
            </a:r>
            <a:r>
              <a:rPr lang="en-US" altLang="zh-TW" dirty="0"/>
              <a:t>compiler(o3 or o1)</a:t>
            </a:r>
            <a:r>
              <a:rPr lang="zh-TW" altLang="en-US" dirty="0"/>
              <a:t>，</a:t>
            </a:r>
            <a:r>
              <a:rPr lang="en-US" altLang="zh-TW" dirty="0"/>
              <a:t>unroll for</a:t>
            </a:r>
            <a:r>
              <a:rPr lang="zh-TW" altLang="en-US" dirty="0"/>
              <a:t>迴圈，降低</a:t>
            </a:r>
            <a:r>
              <a:rPr lang="en-US" altLang="zh-TW" dirty="0"/>
              <a:t>miss cache</a:t>
            </a:r>
            <a:r>
              <a:rPr lang="zh-TW" altLang="en-US" dirty="0"/>
              <a:t>，</a:t>
            </a:r>
            <a:r>
              <a:rPr lang="en-US" altLang="zh-TW" dirty="0"/>
              <a:t>Load-Use Data Hazards </a:t>
            </a:r>
            <a:r>
              <a:rPr lang="zh-TW" altLang="en-US" dirty="0"/>
              <a:t>， 而解法就是</a:t>
            </a:r>
            <a:r>
              <a:rPr lang="en-US" altLang="zh-TW" dirty="0"/>
              <a:t>Code Re-Ordering)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a:t>
            </a:r>
            <a:endParaRPr lang="en-US" altLang="zh-TW" dirty="0"/>
          </a:p>
          <a:p>
            <a:endParaRPr lang="en-US" altLang="zh-TW" dirty="0"/>
          </a:p>
          <a:p>
            <a:r>
              <a:rPr lang="zh-TW" altLang="en-US" dirty="0"/>
              <a:t>曾經榮獲碩士優秀獎學金，以及去參加過第十七屆數位信號處理創思競賽</a:t>
            </a:r>
            <a:endParaRPr lang="en-US" altLang="zh-TW" dirty="0"/>
          </a:p>
          <a:p>
            <a:endParaRPr lang="en-US" altLang="zh-CN" dirty="0"/>
          </a:p>
          <a:p>
            <a:r>
              <a:rPr lang="zh-TW" altLang="en-US" dirty="0"/>
              <a:t>以下還有列出我修過的相關課程，還有特別去台大修</a:t>
            </a:r>
            <a:r>
              <a:rPr lang="en-US" altLang="zh-TW" dirty="0"/>
              <a:t>soc</a:t>
            </a:r>
            <a:r>
              <a:rPr lang="zh-TW" altLang="en-US" dirty="0"/>
              <a:t>以及</a:t>
            </a:r>
            <a:r>
              <a:rPr lang="en-US" altLang="zh-TW" dirty="0" err="1"/>
              <a:t>adsp</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41</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898811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72F-9261-64A0-5342-FD5545307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399004-BA3B-A1E8-3182-AD46175E0D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ABDF51-5E72-43A0-B92E-89F4DD30C1D4}"/>
              </a:ext>
            </a:extLst>
          </p:cNvPr>
          <p:cNvSpPr>
            <a:spLocks noGrp="1"/>
          </p:cNvSpPr>
          <p:nvPr>
            <p:ph type="body" idx="1"/>
          </p:nvPr>
        </p:nvSpPr>
        <p:spPr/>
        <p:txBody>
          <a:bodyPr/>
          <a:lstStyle/>
          <a:p>
            <a:r>
              <a:rPr lang="zh-TW" altLang="en-US" dirty="0"/>
              <a:t>重點 兩顆晶片</a:t>
            </a:r>
            <a:endParaRPr lang="en-US" altLang="zh-TW" dirty="0"/>
          </a:p>
          <a:p>
            <a:endParaRPr lang="en-US" altLang="zh-TW" dirty="0"/>
          </a:p>
          <a:p>
            <a:r>
              <a:rPr lang="zh-TW" altLang="en-US" dirty="0"/>
              <a:t>問我</a:t>
            </a:r>
            <a:r>
              <a:rPr lang="en-US" altLang="zh-TW" dirty="0" err="1"/>
              <a:t>ecg</a:t>
            </a:r>
            <a:r>
              <a:rPr lang="zh-TW" altLang="en-US" dirty="0"/>
              <a:t>就回答就是上面提過的比賽，那時候做的設計專題</a:t>
            </a:r>
            <a:endParaRPr lang="en-US" altLang="zh-TW" dirty="0"/>
          </a:p>
        </p:txBody>
      </p:sp>
      <p:sp>
        <p:nvSpPr>
          <p:cNvPr id="4" name="灯片编号占位符 3">
            <a:extLst>
              <a:ext uri="{FF2B5EF4-FFF2-40B4-BE49-F238E27FC236}">
                <a16:creationId xmlns:a16="http://schemas.microsoft.com/office/drawing/2014/main" id="{454DB28A-B82F-4251-735C-983B72E29182}"/>
              </a:ext>
            </a:extLst>
          </p:cNvPr>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230345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接下來要介紹下線經驗，我會先主要講我碩一期間下的晶片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我做的是一個</a:t>
            </a:r>
            <a:r>
              <a:rPr lang="en-US" altLang="zh-TW" dirty="0"/>
              <a:t>AES128</a:t>
            </a:r>
            <a:r>
              <a:rPr lang="zh-TW" altLang="en-US" dirty="0"/>
              <a:t>的加密</a:t>
            </a:r>
            <a:r>
              <a:rPr lang="en-US" altLang="zh-TW" dirty="0"/>
              <a:t>IP</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s>
</file>

<file path=ppt/slides/_rels/slide12.xml.rels><?xml version="1.0" encoding="UTF-8" standalone="yes"?>
<Relationships xmlns="http://schemas.openxmlformats.org/package/2006/relationships"><Relationship Id="rId26" Type="http://schemas.openxmlformats.org/officeDocument/2006/relationships/image" Target="../media/image14.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0.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5.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6.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8.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1.png"/><Relationship Id="rId7" Type="http://schemas.openxmlformats.org/officeDocument/2006/relationships/image" Target="../media/image33.png"/><Relationship Id="rId12" Type="http://schemas.openxmlformats.org/officeDocument/2006/relationships/image" Target="../media/image3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31.png"/><Relationship Id="rId5" Type="http://schemas.openxmlformats.org/officeDocument/2006/relationships/image" Target="../media/image31.png"/><Relationship Id="rId10" Type="http://schemas.openxmlformats.org/officeDocument/2006/relationships/image" Target="../media/image321.png"/><Relationship Id="rId4" Type="http://schemas.openxmlformats.org/officeDocument/2006/relationships/image" Target="../media/image35.png"/><Relationship Id="rId9" Type="http://schemas.openxmlformats.org/officeDocument/2006/relationships/image" Target="../media/image313.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43.jpg"/><Relationship Id="rId5" Type="http://schemas.openxmlformats.org/officeDocument/2006/relationships/image" Target="../media/image14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8.svg"/><Relationship Id="rId4" Type="http://schemas.openxmlformats.org/officeDocument/2006/relationships/image" Target="../media/image9.png"/><Relationship Id="rId9"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8.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28.xml"/><Relationship Id="rId7" Type="http://schemas.openxmlformats.org/officeDocument/2006/relationships/image" Target="../media/image160.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159.emf"/><Relationship Id="rId4" Type="http://schemas.openxmlformats.org/officeDocument/2006/relationships/package" Target="../embeddings/Microsoft_Visio_Drawing.vsdx"/><Relationship Id="rId9" Type="http://schemas.openxmlformats.org/officeDocument/2006/relationships/image" Target="../media/image161.emf"/></Relationships>
</file>

<file path=ppt/slides/_rels/slide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63.png"/><Relationship Id="rId5" Type="http://schemas.openxmlformats.org/officeDocument/2006/relationships/image" Target="../media/image162.emf"/><Relationship Id="rId4" Type="http://schemas.openxmlformats.org/officeDocument/2006/relationships/package" Target="../embeddings/Microsoft_Visio_Drawing3.vsdx"/></Relationships>
</file>

<file path=ppt/slides/_rels/slide31.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7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73.png"/></Relationships>
</file>

<file path=ppt/slides/_rels/slide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5.png"/></Relationships>
</file>

<file path=ppt/slides/_rels/slide38.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79.jpg"/></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83.png"/><Relationship Id="rId4" Type="http://schemas.openxmlformats.org/officeDocument/2006/relationships/image" Target="../media/image182.png"/></Relationships>
</file>

<file path=ppt/slides/_rels/slide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85.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7.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87.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86.png"/><Relationship Id="rId14" Type="http://schemas.openxmlformats.org/officeDocument/2006/relationships/image" Target="../media/image292.png"/><Relationship Id="rId22" Type="http://schemas.openxmlformats.org/officeDocument/2006/relationships/image" Target="../media/image370.png"/></Relationships>
</file>

<file path=ppt/slides/_rels/slide48.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8.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895852" y="2514386"/>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1188647" y="4306133"/>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1188647" y="4306133"/>
                <a:ext cx="8888865" cy="2205925"/>
              </a:xfrm>
              <a:prstGeom prst="rect">
                <a:avLst/>
              </a:prstGeom>
              <a:blipFill>
                <a:blip r:embed="rId26"/>
                <a:stretch>
                  <a:fillRect/>
                </a:stretch>
              </a:blipFill>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333B66A2-7389-D75B-FE96-7B364889BEAA}"/>
              </a:ext>
            </a:extLst>
          </p:cNvPr>
          <p:cNvCxnSpPr>
            <a:cxnSpLocks/>
          </p:cNvCxnSpPr>
          <p:nvPr/>
        </p:nvCxnSpPr>
        <p:spPr>
          <a:xfrm flipH="1">
            <a:off x="7824383" y="3468279"/>
            <a:ext cx="953951" cy="947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74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B7FA9649-1A6F-4222-8DDF-CE4F5512E7F9}"/>
              </a:ext>
            </a:extLst>
          </p:cNvPr>
          <p:cNvPicPr>
            <a:picLocks noChangeAspect="1"/>
          </p:cNvPicPr>
          <p:nvPr/>
        </p:nvPicPr>
        <p:blipFill>
          <a:blip r:embed="rId3"/>
          <a:stretch>
            <a:fillRect/>
          </a:stretch>
        </p:blipFill>
        <p:spPr>
          <a:xfrm>
            <a:off x="720898" y="1982197"/>
            <a:ext cx="4945446" cy="1976414"/>
          </a:xfrm>
          <a:prstGeom prst="rect">
            <a:avLst/>
          </a:prstGeom>
        </p:spPr>
      </p:pic>
      <p:pic>
        <p:nvPicPr>
          <p:cNvPr id="5" name="圖片 4">
            <a:extLst>
              <a:ext uri="{FF2B5EF4-FFF2-40B4-BE49-F238E27FC236}">
                <a16:creationId xmlns:a16="http://schemas.microsoft.com/office/drawing/2014/main" id="{0AF0EFF7-6B72-4C70-9074-7C82C8A02201}"/>
              </a:ext>
            </a:extLst>
          </p:cNvPr>
          <p:cNvPicPr>
            <a:picLocks noChangeAspect="1"/>
          </p:cNvPicPr>
          <p:nvPr/>
        </p:nvPicPr>
        <p:blipFill>
          <a:blip r:embed="rId4"/>
          <a:stretch>
            <a:fillRect/>
          </a:stretch>
        </p:blipFill>
        <p:spPr>
          <a:xfrm>
            <a:off x="457256" y="4638200"/>
            <a:ext cx="5791200" cy="2052527"/>
          </a:xfrm>
          <a:prstGeom prst="rect">
            <a:avLst/>
          </a:prstGeom>
        </p:spPr>
      </p:pic>
      <p:pic>
        <p:nvPicPr>
          <p:cNvPr id="6" name="圖片 5">
            <a:extLst>
              <a:ext uri="{FF2B5EF4-FFF2-40B4-BE49-F238E27FC236}">
                <a16:creationId xmlns:a16="http://schemas.microsoft.com/office/drawing/2014/main" id="{C11482B3-6988-4BB5-B00F-1B9DBB21E26C}"/>
              </a:ext>
            </a:extLst>
          </p:cNvPr>
          <p:cNvPicPr>
            <a:picLocks noChangeAspect="1"/>
          </p:cNvPicPr>
          <p:nvPr/>
        </p:nvPicPr>
        <p:blipFill>
          <a:blip r:embed="rId5"/>
          <a:stretch>
            <a:fillRect/>
          </a:stretch>
        </p:blipFill>
        <p:spPr>
          <a:xfrm>
            <a:off x="6735604" y="1679934"/>
            <a:ext cx="5315451" cy="2501944"/>
          </a:xfrm>
          <a:prstGeom prst="rect">
            <a:avLst/>
          </a:prstGeom>
        </p:spPr>
      </p:pic>
      <p:pic>
        <p:nvPicPr>
          <p:cNvPr id="7" name="圖片 6">
            <a:extLst>
              <a:ext uri="{FF2B5EF4-FFF2-40B4-BE49-F238E27FC236}">
                <a16:creationId xmlns:a16="http://schemas.microsoft.com/office/drawing/2014/main" id="{3F5A8A92-D134-4C6C-954A-D55D6BFD8562}"/>
              </a:ext>
            </a:extLst>
          </p:cNvPr>
          <p:cNvPicPr>
            <a:picLocks noChangeAspect="1"/>
          </p:cNvPicPr>
          <p:nvPr/>
        </p:nvPicPr>
        <p:blipFill>
          <a:blip r:embed="rId6"/>
          <a:stretch>
            <a:fillRect/>
          </a:stretch>
        </p:blipFill>
        <p:spPr>
          <a:xfrm>
            <a:off x="6810661" y="4279032"/>
            <a:ext cx="5165339" cy="2136680"/>
          </a:xfrm>
          <a:prstGeom prst="rect">
            <a:avLst/>
          </a:prstGeom>
        </p:spPr>
      </p:pic>
      <p:pic>
        <p:nvPicPr>
          <p:cNvPr id="8" name="圖片 7">
            <a:extLst>
              <a:ext uri="{FF2B5EF4-FFF2-40B4-BE49-F238E27FC236}">
                <a16:creationId xmlns:a16="http://schemas.microsoft.com/office/drawing/2014/main" id="{F4EA1EA7-A0FA-4CDD-B386-2DA2DCDBB26E}"/>
              </a:ext>
            </a:extLst>
          </p:cNvPr>
          <p:cNvPicPr>
            <a:picLocks noChangeAspect="1"/>
          </p:cNvPicPr>
          <p:nvPr/>
        </p:nvPicPr>
        <p:blipFill>
          <a:blip r:embed="rId7"/>
          <a:stretch>
            <a:fillRect/>
          </a:stretch>
        </p:blipFill>
        <p:spPr>
          <a:xfrm>
            <a:off x="7230481" y="444511"/>
            <a:ext cx="3971508" cy="1186295"/>
          </a:xfrm>
          <a:prstGeom prst="rect">
            <a:avLst/>
          </a:prstGeom>
        </p:spPr>
      </p:pic>
    </p:spTree>
    <p:extLst>
      <p:ext uri="{BB962C8B-B14F-4D97-AF65-F5344CB8AC3E}">
        <p14:creationId xmlns:p14="http://schemas.microsoft.com/office/powerpoint/2010/main" val="271861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8128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53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800" i="1" smtClean="0">
                          <a:latin typeface="Cambria Math" panose="02040503050406030204" pitchFamily="18" charset="0"/>
                          <a:cs typeface="Times New Roman" panose="02020603050405020304" pitchFamily="18" charset="0"/>
                        </a:rPr>
                        <m:t>𝑆</m:t>
                      </m:r>
                    </m:oMath>
                  </m:oMathPara>
                </a14:m>
                <a:endParaRPr lang="zh-CN" altLang="en-US" dirty="0"/>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5355"/>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4"/>
                <a:stretch>
                  <a:fillRect/>
                </a:stretch>
              </a:blipFill>
            </p:spPr>
            <p:txBody>
              <a:bodyPr/>
              <a:lstStyle/>
              <a:p>
                <a:r>
                  <a:rPr lang="zh-TW" altLang="en-US">
                    <a:noFill/>
                  </a:rPr>
                  <a:t> </a:t>
                </a:r>
              </a:p>
            </p:txBody>
          </p:sp>
        </mc:Fallback>
      </mc:AlternateContent>
      <p:grpSp>
        <p:nvGrpSpPr>
          <p:cNvPr id="25" name="群組 24">
            <a:extLst>
              <a:ext uri="{FF2B5EF4-FFF2-40B4-BE49-F238E27FC236}">
                <a16:creationId xmlns:a16="http://schemas.microsoft.com/office/drawing/2014/main" id="{1BDCB854-8F39-6A93-2399-BFEFCDC13DE1}"/>
              </a:ext>
            </a:extLst>
          </p:cNvPr>
          <p:cNvGrpSpPr/>
          <p:nvPr/>
        </p:nvGrpSpPr>
        <p:grpSpPr>
          <a:xfrm>
            <a:off x="1277658" y="1298549"/>
            <a:ext cx="3743857" cy="5043188"/>
            <a:chOff x="1277658" y="1298549"/>
            <a:chExt cx="3743857" cy="5043188"/>
          </a:xfrm>
        </p:grpSpPr>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pic>
          <p:nvPicPr>
            <p:cNvPr id="4" name="圖片 3">
              <a:extLst>
                <a:ext uri="{FF2B5EF4-FFF2-40B4-BE49-F238E27FC236}">
                  <a16:creationId xmlns:a16="http://schemas.microsoft.com/office/drawing/2014/main" id="{BB22648E-2A7F-9C98-4973-94C25BD72312}"/>
                </a:ext>
              </a:extLst>
            </p:cNvPr>
            <p:cNvPicPr>
              <a:picLocks noChangeAspect="1"/>
            </p:cNvPicPr>
            <p:nvPr/>
          </p:nvPicPr>
          <p:blipFill>
            <a:blip r:embed="rId6"/>
            <a:stretch>
              <a:fillRect/>
            </a:stretch>
          </p:blipFill>
          <p:spPr>
            <a:xfrm>
              <a:off x="3528992" y="1702716"/>
              <a:ext cx="180598" cy="168947"/>
            </a:xfrm>
            <a:prstGeom prst="rect">
              <a:avLst/>
            </a:prstGeom>
          </p:spPr>
        </p:pic>
        <p:pic>
          <p:nvPicPr>
            <p:cNvPr id="5" name="圖片 4">
              <a:extLst>
                <a:ext uri="{FF2B5EF4-FFF2-40B4-BE49-F238E27FC236}">
                  <a16:creationId xmlns:a16="http://schemas.microsoft.com/office/drawing/2014/main" id="{43FE13B4-A575-BDE6-FC54-674A96F22A47}"/>
                </a:ext>
              </a:extLst>
            </p:cNvPr>
            <p:cNvPicPr>
              <a:picLocks noChangeAspect="1"/>
            </p:cNvPicPr>
            <p:nvPr/>
          </p:nvPicPr>
          <p:blipFill>
            <a:blip r:embed="rId6"/>
            <a:stretch>
              <a:fillRect/>
            </a:stretch>
          </p:blipFill>
          <p:spPr>
            <a:xfrm>
              <a:off x="4050486" y="1702716"/>
              <a:ext cx="180598" cy="168947"/>
            </a:xfrm>
            <a:prstGeom prst="rect">
              <a:avLst/>
            </a:prstGeom>
          </p:spPr>
        </p:pic>
        <p:pic>
          <p:nvPicPr>
            <p:cNvPr id="8" name="圖片 7">
              <a:extLst>
                <a:ext uri="{FF2B5EF4-FFF2-40B4-BE49-F238E27FC236}">
                  <a16:creationId xmlns:a16="http://schemas.microsoft.com/office/drawing/2014/main" id="{EC08681A-2BEB-D8F6-6975-4B0E741FF7C5}"/>
                </a:ext>
              </a:extLst>
            </p:cNvPr>
            <p:cNvPicPr>
              <a:picLocks noChangeAspect="1"/>
            </p:cNvPicPr>
            <p:nvPr/>
          </p:nvPicPr>
          <p:blipFill>
            <a:blip r:embed="rId7"/>
            <a:stretch>
              <a:fillRect/>
            </a:stretch>
          </p:blipFill>
          <p:spPr>
            <a:xfrm>
              <a:off x="4290665" y="1702716"/>
              <a:ext cx="189819" cy="186546"/>
            </a:xfrm>
            <a:prstGeom prst="rect">
              <a:avLst/>
            </a:prstGeom>
          </p:spPr>
        </p:pic>
        <p:pic>
          <p:nvPicPr>
            <p:cNvPr id="10" name="圖片 9">
              <a:extLst>
                <a:ext uri="{FF2B5EF4-FFF2-40B4-BE49-F238E27FC236}">
                  <a16:creationId xmlns:a16="http://schemas.microsoft.com/office/drawing/2014/main" id="{CA0781AE-4EA0-8251-87FC-D4ECA0FCCC32}"/>
                </a:ext>
              </a:extLst>
            </p:cNvPr>
            <p:cNvPicPr>
              <a:picLocks noChangeAspect="1"/>
            </p:cNvPicPr>
            <p:nvPr/>
          </p:nvPicPr>
          <p:blipFill>
            <a:blip r:embed="rId7"/>
            <a:stretch>
              <a:fillRect/>
            </a:stretch>
          </p:blipFill>
          <p:spPr>
            <a:xfrm>
              <a:off x="3769171" y="1734763"/>
              <a:ext cx="171911" cy="168947"/>
            </a:xfrm>
            <a:prstGeom prst="rect">
              <a:avLst/>
            </a:prstGeom>
          </p:spPr>
        </p:pic>
        <p:pic>
          <p:nvPicPr>
            <p:cNvPr id="15" name="圖片 14">
              <a:extLst>
                <a:ext uri="{FF2B5EF4-FFF2-40B4-BE49-F238E27FC236}">
                  <a16:creationId xmlns:a16="http://schemas.microsoft.com/office/drawing/2014/main" id="{AF0483B8-BE4A-19D6-B226-AC1FBE96ACAF}"/>
                </a:ext>
              </a:extLst>
            </p:cNvPr>
            <p:cNvPicPr>
              <a:picLocks noChangeAspect="1"/>
            </p:cNvPicPr>
            <p:nvPr/>
          </p:nvPicPr>
          <p:blipFill>
            <a:blip r:embed="rId8"/>
            <a:stretch>
              <a:fillRect/>
            </a:stretch>
          </p:blipFill>
          <p:spPr>
            <a:xfrm>
              <a:off x="3550558" y="1345658"/>
              <a:ext cx="975389" cy="168947"/>
            </a:xfrm>
            <a:prstGeom prst="rect">
              <a:avLst/>
            </a:prstGeom>
          </p:spPr>
        </p:pic>
        <p:pic>
          <p:nvPicPr>
            <p:cNvPr id="16" name="圖片 15">
              <a:extLst>
                <a:ext uri="{FF2B5EF4-FFF2-40B4-BE49-F238E27FC236}">
                  <a16:creationId xmlns:a16="http://schemas.microsoft.com/office/drawing/2014/main" id="{8F53CF56-1731-C43A-EBEE-264F3AD5B575}"/>
                </a:ext>
              </a:extLst>
            </p:cNvPr>
            <p:cNvPicPr>
              <a:picLocks noChangeAspect="1"/>
            </p:cNvPicPr>
            <p:nvPr/>
          </p:nvPicPr>
          <p:blipFill>
            <a:blip r:embed="rId8"/>
            <a:stretch>
              <a:fillRect/>
            </a:stretch>
          </p:blipFill>
          <p:spPr>
            <a:xfrm>
              <a:off x="3709590" y="2198461"/>
              <a:ext cx="727874" cy="168947"/>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0679DD5-8EA6-5355-8C0F-F060850BBBCE}"/>
                    </a:ext>
                  </a:extLst>
                </p:cNvPr>
                <p:cNvSpPr txBox="1"/>
                <p:nvPr/>
              </p:nvSpPr>
              <p:spPr>
                <a:xfrm>
                  <a:off x="3489901" y="1665378"/>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0</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00679DD5-8EA6-5355-8C0F-F060850BBBCE}"/>
                    </a:ext>
                  </a:extLst>
                </p:cNvPr>
                <p:cNvSpPr txBox="1">
                  <a:spLocks noRot="1" noChangeAspect="1" noMove="1" noResize="1" noEditPoints="1" noAdjustHandles="1" noChangeArrowheads="1" noChangeShapeType="1" noTextEdit="1"/>
                </p:cNvSpPr>
                <p:nvPr/>
              </p:nvSpPr>
              <p:spPr>
                <a:xfrm>
                  <a:off x="3489901" y="1665378"/>
                  <a:ext cx="259716"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82BEDB65-BB96-1417-AC58-2959B903E6A4}"/>
                    </a:ext>
                  </a:extLst>
                </p:cNvPr>
                <p:cNvSpPr txBox="1"/>
                <p:nvPr/>
              </p:nvSpPr>
              <p:spPr>
                <a:xfrm>
                  <a:off x="3745688" y="1667204"/>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1</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82BEDB65-BB96-1417-AC58-2959B903E6A4}"/>
                    </a:ext>
                  </a:extLst>
                </p:cNvPr>
                <p:cNvSpPr txBox="1">
                  <a:spLocks noRot="1" noChangeAspect="1" noMove="1" noResize="1" noEditPoints="1" noAdjustHandles="1" noChangeArrowheads="1" noChangeShapeType="1" noTextEdit="1"/>
                </p:cNvSpPr>
                <p:nvPr/>
              </p:nvSpPr>
              <p:spPr>
                <a:xfrm>
                  <a:off x="3745688" y="1667204"/>
                  <a:ext cx="259716"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D5C5825-1A71-81A4-A24E-E981EB0F1D10}"/>
                    </a:ext>
                  </a:extLst>
                </p:cNvPr>
                <p:cNvSpPr txBox="1"/>
                <p:nvPr/>
              </p:nvSpPr>
              <p:spPr>
                <a:xfrm>
                  <a:off x="4007826" y="1665856"/>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cs typeface="Times New Roman" panose="02020603050405020304" pitchFamily="18" charset="0"/>
                          </a:rPr>
                          <m:t>𝑆</m:t>
                        </m:r>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9D5C5825-1A71-81A4-A24E-E981EB0F1D10}"/>
                    </a:ext>
                  </a:extLst>
                </p:cNvPr>
                <p:cNvSpPr txBox="1">
                  <a:spLocks noRot="1" noChangeAspect="1" noMove="1" noResize="1" noEditPoints="1" noAdjustHandles="1" noChangeArrowheads="1" noChangeShapeType="1" noTextEdit="1"/>
                </p:cNvSpPr>
                <p:nvPr/>
              </p:nvSpPr>
              <p:spPr>
                <a:xfrm>
                  <a:off x="4007826" y="1665856"/>
                  <a:ext cx="259716" cy="25391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DAC41B45-85A1-2A9D-B9BA-08136C05562B}"/>
                    </a:ext>
                  </a:extLst>
                </p:cNvPr>
                <p:cNvSpPr txBox="1"/>
                <p:nvPr/>
              </p:nvSpPr>
              <p:spPr>
                <a:xfrm>
                  <a:off x="4269406" y="1665856"/>
                  <a:ext cx="25971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cs typeface="Times New Roman" panose="02020603050405020304" pitchFamily="18" charset="0"/>
                              </a:rPr>
                            </m:ctrlPr>
                          </m:sSubPr>
                          <m:e>
                            <m:r>
                              <a:rPr lang="en-US" altLang="zh-TW" sz="1050" i="1">
                                <a:latin typeface="Cambria Math" panose="02040503050406030204" pitchFamily="18" charset="0"/>
                                <a:cs typeface="Times New Roman" panose="02020603050405020304" pitchFamily="18" charset="0"/>
                              </a:rPr>
                              <m:t>𝑆</m:t>
                            </m:r>
                          </m:e>
                          <m:sub>
                            <m:r>
                              <a:rPr lang="en-US" altLang="zh-TW" sz="1050" i="1">
                                <a:latin typeface="Cambria Math" panose="02040503050406030204" pitchFamily="18" charset="0"/>
                                <a:cs typeface="Times New Roman" panose="02020603050405020304" pitchFamily="18" charset="0"/>
                              </a:rPr>
                              <m:t>3</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DAC41B45-85A1-2A9D-B9BA-08136C05562B}"/>
                    </a:ext>
                  </a:extLst>
                </p:cNvPr>
                <p:cNvSpPr txBox="1">
                  <a:spLocks noRot="1" noChangeAspect="1" noMove="1" noResize="1" noEditPoints="1" noAdjustHandles="1" noChangeArrowheads="1" noChangeShapeType="1" noTextEdit="1"/>
                </p:cNvSpPr>
                <p:nvPr/>
              </p:nvSpPr>
              <p:spPr>
                <a:xfrm>
                  <a:off x="4269406" y="1665856"/>
                  <a:ext cx="259716" cy="253916"/>
                </a:xfrm>
                <a:prstGeom prst="rect">
                  <a:avLst/>
                </a:prstGeom>
                <a:blipFill>
                  <a:blip r:embed="rId12"/>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D52FF964-830E-1138-A96F-868B9ADF4687}"/>
                </a:ext>
              </a:extLst>
            </p:cNvPr>
            <p:cNvSpPr txBox="1"/>
            <p:nvPr/>
          </p:nvSpPr>
          <p:spPr>
            <a:xfrm>
              <a:off x="3619281" y="1298549"/>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Shiftrow</a:t>
              </a:r>
              <a:endParaRPr lang="zh-TW" altLang="en-US" sz="1050"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530D6AF2-8D51-597B-99C9-325E8526F2B6}"/>
                </a:ext>
              </a:extLst>
            </p:cNvPr>
            <p:cNvSpPr txBox="1"/>
            <p:nvPr/>
          </p:nvSpPr>
          <p:spPr>
            <a:xfrm>
              <a:off x="3663537" y="2154622"/>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Subbyte</a:t>
              </a:r>
              <a:endParaRPr lang="zh-TW" altLang="en-US" sz="105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338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37" name="PA_组合 20">
            <a:extLst>
              <a:ext uri="{FF2B5EF4-FFF2-40B4-BE49-F238E27FC236}">
                <a16:creationId xmlns:a16="http://schemas.microsoft.com/office/drawing/2014/main" id="{04719252-C392-08E7-7A69-2383FCD45434}"/>
              </a:ext>
            </a:extLst>
          </p:cNvPr>
          <p:cNvGrpSpPr/>
          <p:nvPr>
            <p:custDataLst>
              <p:tags r:id="rId1"/>
            </p:custDataLst>
          </p:nvPr>
        </p:nvGrpSpPr>
        <p:grpSpPr>
          <a:xfrm>
            <a:off x="7010404" y="2276102"/>
            <a:ext cx="727831" cy="727831"/>
            <a:chOff x="7010404" y="1250101"/>
            <a:chExt cx="727831" cy="727831"/>
          </a:xfrm>
        </p:grpSpPr>
        <p:sp>
          <p:nvSpPr>
            <p:cNvPr id="38" name="椭圆 1">
              <a:extLst>
                <a:ext uri="{FF2B5EF4-FFF2-40B4-BE49-F238E27FC236}">
                  <a16:creationId xmlns:a16="http://schemas.microsoft.com/office/drawing/2014/main" id="{D09CA081-9FA2-D539-67D0-6BBF95E2D3D9}"/>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39" name="TextBox 32">
              <a:extLst>
                <a:ext uri="{FF2B5EF4-FFF2-40B4-BE49-F238E27FC236}">
                  <a16:creationId xmlns:a16="http://schemas.microsoft.com/office/drawing/2014/main" id="{0DCCA71B-891C-2804-1D4B-28B7ED583144}"/>
                </a:ext>
              </a:extLst>
            </p:cNvPr>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0" name="TextBox 76">
            <a:extLst>
              <a:ext uri="{FF2B5EF4-FFF2-40B4-BE49-F238E27FC236}">
                <a16:creationId xmlns:a16="http://schemas.microsoft.com/office/drawing/2014/main" id="{73BF8D67-AF88-9132-725D-4CCA9E5F1B86}"/>
              </a:ext>
            </a:extLst>
          </p:cNvPr>
          <p:cNvSpPr txBox="1"/>
          <p:nvPr/>
        </p:nvSpPr>
        <p:spPr>
          <a:xfrm>
            <a:off x="7926357" y="115070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1" name="PA_组合 23">
            <a:extLst>
              <a:ext uri="{FF2B5EF4-FFF2-40B4-BE49-F238E27FC236}">
                <a16:creationId xmlns:a16="http://schemas.microsoft.com/office/drawing/2014/main" id="{37ECB807-CEB9-CE39-142C-CB3CF1A2A26E}"/>
              </a:ext>
            </a:extLst>
          </p:cNvPr>
          <p:cNvGrpSpPr/>
          <p:nvPr>
            <p:custDataLst>
              <p:tags r:id="rId2"/>
            </p:custDataLst>
          </p:nvPr>
        </p:nvGrpSpPr>
        <p:grpSpPr>
          <a:xfrm>
            <a:off x="7010404" y="3509135"/>
            <a:ext cx="727831" cy="727831"/>
            <a:chOff x="7010404" y="2483134"/>
            <a:chExt cx="727831" cy="727831"/>
          </a:xfrm>
        </p:grpSpPr>
        <p:sp>
          <p:nvSpPr>
            <p:cNvPr id="42" name="椭圆 1">
              <a:extLst>
                <a:ext uri="{FF2B5EF4-FFF2-40B4-BE49-F238E27FC236}">
                  <a16:creationId xmlns:a16="http://schemas.microsoft.com/office/drawing/2014/main" id="{BF2AE643-9F40-6F84-7A57-DB7B43531B1C}"/>
                </a:ext>
              </a:extLst>
            </p:cNvPr>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43" name="TextBox 32">
              <a:extLst>
                <a:ext uri="{FF2B5EF4-FFF2-40B4-BE49-F238E27FC236}">
                  <a16:creationId xmlns:a16="http://schemas.microsoft.com/office/drawing/2014/main" id="{1624C0FC-AE3C-EEA6-6827-BE38BDF28420}"/>
                </a:ext>
              </a:extLst>
            </p:cNvPr>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4" name="TextBox 76">
            <a:extLst>
              <a:ext uri="{FF2B5EF4-FFF2-40B4-BE49-F238E27FC236}">
                <a16:creationId xmlns:a16="http://schemas.microsoft.com/office/drawing/2014/main" id="{5BADABA1-9D24-0382-11FE-BA2DAB46A286}"/>
              </a:ext>
            </a:extLst>
          </p:cNvPr>
          <p:cNvSpPr txBox="1"/>
          <p:nvPr/>
        </p:nvSpPr>
        <p:spPr>
          <a:xfrm>
            <a:off x="7926357" y="3614106"/>
            <a:ext cx="3611591" cy="523220"/>
          </a:xfrm>
          <a:prstGeom prst="rect">
            <a:avLst/>
          </a:prstGeom>
          <a:noFill/>
        </p:spPr>
        <p:txBody>
          <a:bodyPr wrap="square" rtlCol="0">
            <a:spAutoFit/>
          </a:bodyPr>
          <a:lstStyle/>
          <a:p>
            <a:r>
              <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介紹</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9" name="PA_组合 24">
            <a:extLst>
              <a:ext uri="{FF2B5EF4-FFF2-40B4-BE49-F238E27FC236}">
                <a16:creationId xmlns:a16="http://schemas.microsoft.com/office/drawing/2014/main" id="{1156A5C7-4EE1-19F0-F6A3-621FE4F48B94}"/>
              </a:ext>
            </a:extLst>
          </p:cNvPr>
          <p:cNvGrpSpPr/>
          <p:nvPr>
            <p:custDataLst>
              <p:tags r:id="rId3"/>
            </p:custDataLst>
          </p:nvPr>
        </p:nvGrpSpPr>
        <p:grpSpPr>
          <a:xfrm>
            <a:off x="7010404" y="4810051"/>
            <a:ext cx="727831" cy="727831"/>
            <a:chOff x="7010404" y="4992206"/>
            <a:chExt cx="727831" cy="727831"/>
          </a:xfrm>
        </p:grpSpPr>
        <p:sp>
          <p:nvSpPr>
            <p:cNvPr id="50" name="椭圆 1">
              <a:extLst>
                <a:ext uri="{FF2B5EF4-FFF2-40B4-BE49-F238E27FC236}">
                  <a16:creationId xmlns:a16="http://schemas.microsoft.com/office/drawing/2014/main" id="{524D2A5F-7E5B-4ECB-3B3E-6DD4C488A042}"/>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1" name="TextBox 32">
              <a:extLst>
                <a:ext uri="{FF2B5EF4-FFF2-40B4-BE49-F238E27FC236}">
                  <a16:creationId xmlns:a16="http://schemas.microsoft.com/office/drawing/2014/main" id="{35B72BB4-E982-D69D-E8F3-377B8DB88A2F}"/>
                </a:ext>
              </a:extLst>
            </p:cNvPr>
            <p:cNvSpPr txBox="1">
              <a:spLocks noChangeArrowheads="1"/>
            </p:cNvSpPr>
            <p:nvPr/>
          </p:nvSpPr>
          <p:spPr bwMode="auto">
            <a:xfrm>
              <a:off x="7076799"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2" name="TextBox 76">
            <a:extLst>
              <a:ext uri="{FF2B5EF4-FFF2-40B4-BE49-F238E27FC236}">
                <a16:creationId xmlns:a16="http://schemas.microsoft.com/office/drawing/2014/main" id="{7BB7AB16-7313-6290-99FB-66741909E6CE}"/>
              </a:ext>
            </a:extLst>
          </p:cNvPr>
          <p:cNvSpPr txBox="1"/>
          <p:nvPr/>
        </p:nvSpPr>
        <p:spPr>
          <a:xfrm>
            <a:off x="7926356" y="490968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53" name="PA_组合 20">
            <a:extLst>
              <a:ext uri="{FF2B5EF4-FFF2-40B4-BE49-F238E27FC236}">
                <a16:creationId xmlns:a16="http://schemas.microsoft.com/office/drawing/2014/main" id="{97E45173-4878-606D-A50F-7FF9AD51D1A3}"/>
              </a:ext>
            </a:extLst>
          </p:cNvPr>
          <p:cNvGrpSpPr/>
          <p:nvPr>
            <p:custDataLst>
              <p:tags r:id="rId4"/>
            </p:custDataLst>
          </p:nvPr>
        </p:nvGrpSpPr>
        <p:grpSpPr>
          <a:xfrm>
            <a:off x="6976065" y="1049142"/>
            <a:ext cx="727831" cy="727831"/>
            <a:chOff x="7010404" y="1250101"/>
            <a:chExt cx="727831" cy="727831"/>
          </a:xfrm>
        </p:grpSpPr>
        <p:sp>
          <p:nvSpPr>
            <p:cNvPr id="54" name="椭圆 1">
              <a:extLst>
                <a:ext uri="{FF2B5EF4-FFF2-40B4-BE49-F238E27FC236}">
                  <a16:creationId xmlns:a16="http://schemas.microsoft.com/office/drawing/2014/main" id="{00F5DA6E-89CA-AD65-7CFC-CF88C120F946}"/>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5" name="TextBox 32">
              <a:extLst>
                <a:ext uri="{FF2B5EF4-FFF2-40B4-BE49-F238E27FC236}">
                  <a16:creationId xmlns:a16="http://schemas.microsoft.com/office/drawing/2014/main" id="{57A74AC4-AD49-854C-7633-3DD86B6E55CA}"/>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6" name="TextBox 76">
            <a:extLst>
              <a:ext uri="{FF2B5EF4-FFF2-40B4-BE49-F238E27FC236}">
                <a16:creationId xmlns:a16="http://schemas.microsoft.com/office/drawing/2014/main" id="{71DDC3D9-DCA2-8158-C458-2681612A83AB}"/>
              </a:ext>
            </a:extLst>
          </p:cNvPr>
          <p:cNvSpPr txBox="1"/>
          <p:nvPr/>
        </p:nvSpPr>
        <p:spPr>
          <a:xfrm>
            <a:off x="7927135" y="2383740"/>
            <a:ext cx="3798935" cy="954107"/>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p>
          <a:p>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35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179119" y="4415171"/>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179119" y="1650660"/>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032534" y="4749215"/>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1886962" y="4521329"/>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2965053" y="2036230"/>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p:cNvCxnSpPr>
          <p:nvPr/>
        </p:nvCxnSpPr>
        <p:spPr>
          <a:xfrm>
            <a:off x="9611425" y="3787071"/>
            <a:ext cx="1652311" cy="0"/>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3" idx="6"/>
            <a:endCxn id="5" idx="1"/>
          </p:cNvCxnSpPr>
          <p:nvPr/>
        </p:nvCxnSpPr>
        <p:spPr>
          <a:xfrm flipH="1" flipV="1">
            <a:off x="2034085" y="3147123"/>
            <a:ext cx="8425230" cy="194351"/>
          </a:xfrm>
          <a:prstGeom prst="bentConnector5">
            <a:avLst>
              <a:gd name="adj1" fmla="val -2713"/>
              <a:gd name="adj2" fmla="val -515746"/>
              <a:gd name="adj3" fmla="val 102713"/>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9574165" y="376667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311694" y="3270032"/>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endCxn id="854" idx="1"/>
          </p:cNvCxnSpPr>
          <p:nvPr/>
        </p:nvCxnSpPr>
        <p:spPr>
          <a:xfrm>
            <a:off x="671003" y="4625726"/>
            <a:ext cx="827720" cy="0"/>
          </a:xfrm>
          <a:prstGeom prst="straightConnector1">
            <a:avLst/>
          </a:prstGeom>
          <a:noFill/>
          <a:ln w="6350" cap="flat" cmpd="sng" algn="ctr">
            <a:solidFill>
              <a:sysClr val="windowText" lastClr="000000"/>
            </a:solidFill>
            <a:prstDash val="solid"/>
            <a:miter lim="800000"/>
            <a:tailEnd type="triangle"/>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135601" y="2808718"/>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325223" y="4482602"/>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288067" y="6217008"/>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181205" y="163871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235371" y="1180596"/>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61125" y="1110619"/>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344858" y="1199887"/>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a:off x="750738" y="1303707"/>
            <a:ext cx="404949" cy="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0911233" y="1304076"/>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p:cNvCxnSpPr>
          <p:nvPr/>
        </p:nvCxnSpPr>
        <p:spPr>
          <a:xfrm>
            <a:off x="745856" y="2948007"/>
            <a:ext cx="1279868" cy="0"/>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276258" y="3653759"/>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489655" y="4477200"/>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2922992" y="2008529"/>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031209" y="3412916"/>
            <a:ext cx="63542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318202" y="5474842"/>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685092" y="5760258"/>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335094" y="4873011"/>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461455" y="4945778"/>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390274" y="5391020"/>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527791" y="472882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408904" y="5015895"/>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853335" y="4462693"/>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1941039" y="5330551"/>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332737" y="6009346"/>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695000" y="5414020"/>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489656" y="4826996"/>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579709" y="6009346"/>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458975" y="6009346"/>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086157" y="5834695"/>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811522" y="559168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808752" y="4578063"/>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79119" y="1062277"/>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262254" y="2388370"/>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525528" y="492571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073701" y="3358342"/>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608743" y="1646453"/>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068435" y="2444160"/>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782993"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3840600" y="2249102"/>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9833996" y="3341474"/>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9941311" y="2834504"/>
            <a:ext cx="973343"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664682" y="4712918"/>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515972" y="4687446"/>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1858583" y="296730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034085" y="304831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032534" y="283813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197101" y="3050516"/>
            <a:ext cx="308354" cy="5006"/>
          </a:xfrm>
          <a:prstGeom prst="straightConnector1">
            <a:avLst/>
          </a:prstGeom>
          <a:noFill/>
          <a:ln w="6350"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2BAC30A2-FAB5-23D1-82DB-0A3569DB5E0D}"/>
              </a:ext>
            </a:extLst>
          </p:cNvPr>
          <p:cNvSpPr/>
          <p:nvPr/>
        </p:nvSpPr>
        <p:spPr>
          <a:xfrm rot="5400000">
            <a:off x="9662059" y="3255807"/>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9837561" y="3334435"/>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9836010" y="3124250"/>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011947" y="3147155"/>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187449" y="3228164"/>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185898" y="3017979"/>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348984" y="3224457"/>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678310"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015506" y="333200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558193" y="2497995"/>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6882733" y="1288165"/>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684400" y="3372786"/>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818413" y="335794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824763" y="3378334"/>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311685" y="3710718"/>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662158" y="4744698"/>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3731314B-76F0-5643-B45C-E1D988B6BACE}"/>
              </a:ext>
            </a:extLst>
          </p:cNvPr>
          <p:cNvGrpSpPr/>
          <p:nvPr/>
        </p:nvGrpSpPr>
        <p:grpSpPr>
          <a:xfrm>
            <a:off x="2519096" y="2815541"/>
            <a:ext cx="155716" cy="1095162"/>
            <a:chOff x="10062370" y="2428816"/>
            <a:chExt cx="191069" cy="1506053"/>
          </a:xfrm>
          <a:solidFill>
            <a:schemeClr val="accent6">
              <a:lumMod val="40000"/>
              <a:lumOff val="60000"/>
            </a:schemeClr>
          </a:solidFill>
        </p:grpSpPr>
        <p:sp>
          <p:nvSpPr>
            <p:cNvPr id="7" name="矩形 6">
              <a:extLst>
                <a:ext uri="{FF2B5EF4-FFF2-40B4-BE49-F238E27FC236}">
                  <a16:creationId xmlns:a16="http://schemas.microsoft.com/office/drawing/2014/main" id="{6BC941EC-9055-7F38-72F3-56865420A4A2}"/>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等腰三角形 7">
              <a:extLst>
                <a:ext uri="{FF2B5EF4-FFF2-40B4-BE49-F238E27FC236}">
                  <a16:creationId xmlns:a16="http://schemas.microsoft.com/office/drawing/2014/main" id="{0DAC414C-8360-2361-354C-C63B973DEB5F}"/>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41" name="直線接點 40">
            <a:extLst>
              <a:ext uri="{FF2B5EF4-FFF2-40B4-BE49-F238E27FC236}">
                <a16:creationId xmlns:a16="http://schemas.microsoft.com/office/drawing/2014/main" id="{7F3F5F99-AFF9-C5EC-079E-7FE317055D17}"/>
              </a:ext>
            </a:extLst>
          </p:cNvPr>
          <p:cNvCxnSpPr>
            <a:cxnSpLocks/>
          </p:cNvCxnSpPr>
          <p:nvPr/>
        </p:nvCxnSpPr>
        <p:spPr>
          <a:xfrm flipH="1">
            <a:off x="955835" y="2907279"/>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9A2D0A0-D90F-6647-654B-DE2FF1FC3B84}"/>
              </a:ext>
            </a:extLst>
          </p:cNvPr>
          <p:cNvSpPr txBox="1"/>
          <p:nvPr/>
        </p:nvSpPr>
        <p:spPr>
          <a:xfrm>
            <a:off x="831267" y="2709289"/>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3" name="直線接點 42">
            <a:extLst>
              <a:ext uri="{FF2B5EF4-FFF2-40B4-BE49-F238E27FC236}">
                <a16:creationId xmlns:a16="http://schemas.microsoft.com/office/drawing/2014/main" id="{05F758E7-151E-E542-44A8-EEC0640DD007}"/>
              </a:ext>
            </a:extLst>
          </p:cNvPr>
          <p:cNvCxnSpPr>
            <a:cxnSpLocks/>
          </p:cNvCxnSpPr>
          <p:nvPr/>
        </p:nvCxnSpPr>
        <p:spPr>
          <a:xfrm flipH="1">
            <a:off x="933933" y="4570475"/>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03F9BFA9-5767-DDED-B18C-86B76933D99B}"/>
              </a:ext>
            </a:extLst>
          </p:cNvPr>
          <p:cNvSpPr txBox="1"/>
          <p:nvPr/>
        </p:nvSpPr>
        <p:spPr>
          <a:xfrm>
            <a:off x="809365" y="4372485"/>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5" name="直線接點 44">
            <a:extLst>
              <a:ext uri="{FF2B5EF4-FFF2-40B4-BE49-F238E27FC236}">
                <a16:creationId xmlns:a16="http://schemas.microsoft.com/office/drawing/2014/main" id="{075DF09F-25AB-75C1-A077-DC32C8C5ED58}"/>
              </a:ext>
            </a:extLst>
          </p:cNvPr>
          <p:cNvCxnSpPr>
            <a:cxnSpLocks/>
          </p:cNvCxnSpPr>
          <p:nvPr/>
        </p:nvCxnSpPr>
        <p:spPr>
          <a:xfrm flipH="1">
            <a:off x="10990585" y="3738840"/>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084023A-E8A5-5766-35E7-46F7FA97124D}"/>
              </a:ext>
            </a:extLst>
          </p:cNvPr>
          <p:cNvSpPr txBox="1"/>
          <p:nvPr/>
        </p:nvSpPr>
        <p:spPr>
          <a:xfrm>
            <a:off x="10866017" y="3540850"/>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542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028E39A5-2795-4338-967A-34391F3A17C2}"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A5339419-4CD6-47AA-A2BD-F9F986AEA252}"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222731" cy="400110"/>
            <a:chOff x="568442" y="319364"/>
            <a:chExt cx="3222731" cy="400111"/>
          </a:xfrm>
        </p:grpSpPr>
        <p:sp>
          <p:nvSpPr>
            <p:cNvPr id="55" name="文本框 23"/>
            <p:cNvSpPr txBox="1"/>
            <p:nvPr/>
          </p:nvSpPr>
          <p:spPr>
            <a:xfrm>
              <a:off x="665958" y="319364"/>
              <a:ext cx="312521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Verification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7" y="779087"/>
            <a:ext cx="9327977" cy="14052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4651067" y="1438681"/>
            <a:ext cx="3883333" cy="256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7" y="2467774"/>
            <a:ext cx="9327977" cy="13129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5985325" y="3378507"/>
            <a:ext cx="4054026" cy="240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3" name="圖片 2">
            <a:extLst>
              <a:ext uri="{FF2B5EF4-FFF2-40B4-BE49-F238E27FC236}">
                <a16:creationId xmlns:a16="http://schemas.microsoft.com/office/drawing/2014/main" id="{85DC55AD-1D70-E961-2A99-44708E3B4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97" y="3965908"/>
            <a:ext cx="2909414" cy="2520000"/>
          </a:xfrm>
          <a:prstGeom prst="rect">
            <a:avLst/>
          </a:prstGeom>
        </p:spPr>
      </p:pic>
      <p:pic>
        <p:nvPicPr>
          <p:cNvPr id="7" name="圖片 6">
            <a:extLst>
              <a:ext uri="{FF2B5EF4-FFF2-40B4-BE49-F238E27FC236}">
                <a16:creationId xmlns:a16="http://schemas.microsoft.com/office/drawing/2014/main" id="{BCAC233F-3070-938F-1DD9-7FB846BDB4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5751" y="3965908"/>
            <a:ext cx="3615174" cy="2520000"/>
          </a:xfrm>
          <a:prstGeom prst="rect">
            <a:avLst/>
          </a:prstGeom>
        </p:spPr>
      </p:pic>
    </p:spTree>
    <p:extLst>
      <p:ext uri="{BB962C8B-B14F-4D97-AF65-F5344CB8AC3E}">
        <p14:creationId xmlns:p14="http://schemas.microsoft.com/office/powerpoint/2010/main" val="16060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303390" r="-124"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403390" r="-124"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503390" r="-124"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1451218"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5" t="9398" r="32884" b="39999"/>
          <a:stretch/>
        </p:blipFill>
        <p:spPr bwMode="auto">
          <a:xfrm>
            <a:off x="4861367" y="3164443"/>
            <a:ext cx="570730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2495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論文介紹</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F4DE2A1D-E64B-6355-8511-2D97818CF848}"/>
              </a:ext>
            </a:extLst>
          </p:cNvPr>
          <p:cNvGrpSpPr/>
          <p:nvPr/>
        </p:nvGrpSpPr>
        <p:grpSpPr>
          <a:xfrm>
            <a:off x="0" y="-702009"/>
            <a:ext cx="5766460" cy="8704088"/>
            <a:chOff x="0" y="-702009"/>
            <a:chExt cx="5766460" cy="8704088"/>
          </a:xfrm>
        </p:grpSpPr>
        <p:pic>
          <p:nvPicPr>
            <p:cNvPr id="10" name="图片 4">
              <a:extLst>
                <a:ext uri="{FF2B5EF4-FFF2-40B4-BE49-F238E27FC236}">
                  <a16:creationId xmlns:a16="http://schemas.microsoft.com/office/drawing/2014/main" id="{F0CD38CF-2E78-7543-BD17-E0A295545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1" name="圖片 10">
              <a:extLst>
                <a:ext uri="{FF2B5EF4-FFF2-40B4-BE49-F238E27FC236}">
                  <a16:creationId xmlns:a16="http://schemas.microsoft.com/office/drawing/2014/main" id="{91CCC5C0-B746-89C0-9BC5-76A45FA3704E}"/>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77491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7579051" cy="677108"/>
            <a:chOff x="568442" y="319364"/>
            <a:chExt cx="7579051" cy="677110"/>
          </a:xfrm>
        </p:grpSpPr>
        <p:sp>
          <p:nvSpPr>
            <p:cNvPr id="55" name="文本框 23"/>
            <p:cNvSpPr txBox="1"/>
            <p:nvPr/>
          </p:nvSpPr>
          <p:spPr>
            <a:xfrm>
              <a:off x="665958" y="319364"/>
              <a:ext cx="7481535"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cs typeface="Times New Roman" panose="02020603050405020304" pitchFamily="18" charset="0"/>
              </a:rPr>
              <a:t>Shor's algorithm</a:t>
            </a:r>
            <a:r>
              <a:rPr lang="en-US" altLang="zh-TW" dirty="0">
                <a:latin typeface="Times New Roman" panose="02020603050405020304" pitchFamily="18" charset="0"/>
                <a:cs typeface="Times New Roman" panose="02020603050405020304" pitchFamily="18" charset="0"/>
              </a:rPr>
              <a:t>, combined with a powerful </a:t>
            </a:r>
            <a:r>
              <a:rPr lang="en-US" altLang="zh-TW" b="1" dirty="0">
                <a:latin typeface="Times New Roman" panose="02020603050405020304" pitchFamily="18" charset="0"/>
                <a:cs typeface="Times New Roman" panose="02020603050405020304" pitchFamily="18" charset="0"/>
              </a:rPr>
              <a:t>quantum computer</a:t>
            </a:r>
            <a:r>
              <a:rPr lang="en-US" altLang="zh-TW" dirty="0">
                <a:latin typeface="Times New Roman" panose="02020603050405020304" pitchFamily="18" charset="0"/>
                <a:cs typeface="Times New Roman" panose="02020603050405020304" pitchFamily="18" charset="0"/>
              </a:rPr>
              <a:t>,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a:t>
            </a:r>
            <a:r>
              <a:rPr lang="en-US" altLang="zh-TW"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a:t>
            </a:r>
            <a:r>
              <a:rPr lang="en-US" altLang="zh-TW" b="1" dirty="0">
                <a:latin typeface="Times New Roman" panose="02020603050405020304" pitchFamily="18" charset="0"/>
                <a:cs typeface="Times New Roman" panose="02020603050405020304" pitchFamily="18" charset="0"/>
              </a:rPr>
              <a:t>MLWE</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MSIS</a:t>
            </a:r>
            <a:r>
              <a:rPr lang="en-US" altLang="zh-TW" dirty="0">
                <a:latin typeface="Times New Roman" panose="02020603050405020304" pitchFamily="18" charset="0"/>
                <a:cs typeface="Times New Roman" panose="02020603050405020304" pitchFamily="18" charset="0"/>
              </a:rPr>
              <a:t>,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a:t>
            </a:r>
            <a:r>
              <a:rPr lang="en-US" altLang="zh-TW" b="1" dirty="0">
                <a:latin typeface="Times New Roman" panose="02020603050405020304" pitchFamily="18" charset="0"/>
                <a:cs typeface="Times New Roman" panose="02020603050405020304" pitchFamily="18" charset="0"/>
              </a:rPr>
              <a:t>fast arithmetic operations</a:t>
            </a:r>
            <a:r>
              <a:rPr lang="en-US" altLang="zh-TW" dirty="0">
                <a:latin typeface="Times New Roman" panose="02020603050405020304" pitchFamily="18" charset="0"/>
                <a:cs typeface="Times New Roman" panose="02020603050405020304" pitchFamily="18" charset="0"/>
              </a:rPr>
              <a:t>, </a:t>
            </a:r>
            <a:r>
              <a:rPr lang="en-US" altLang="zh-TW" b="1" dirty="0">
                <a:latin typeface="Times New Roman" panose="02020603050405020304" pitchFamily="18" charset="0"/>
                <a:cs typeface="Times New Roman" panose="02020603050405020304" pitchFamily="18" charset="0"/>
              </a:rPr>
              <a:t>efficient encryption</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compact signatures</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439982" y="4005263"/>
            <a:ext cx="7232909" cy="1937523"/>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136717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4" name="圖片 3">
            <a:extLst>
              <a:ext uri="{FF2B5EF4-FFF2-40B4-BE49-F238E27FC236}">
                <a16:creationId xmlns:a16="http://schemas.microsoft.com/office/drawing/2014/main" id="{A6EE83BA-D380-95B2-3046-A3588969A7E5}"/>
              </a:ext>
            </a:extLst>
          </p:cNvPr>
          <p:cNvPicPr>
            <a:picLocks noChangeAspect="1"/>
          </p:cNvPicPr>
          <p:nvPr/>
        </p:nvPicPr>
        <p:blipFill>
          <a:blip r:embed="rId3"/>
          <a:stretch>
            <a:fillRect/>
          </a:stretch>
        </p:blipFill>
        <p:spPr>
          <a:xfrm>
            <a:off x="1909969" y="4055157"/>
            <a:ext cx="1112631" cy="629628"/>
          </a:xfrm>
          <a:prstGeom prst="rect">
            <a:avLst/>
          </a:prstGeom>
        </p:spPr>
      </p:pic>
      <p:pic>
        <p:nvPicPr>
          <p:cNvPr id="23" name="圖片 22">
            <a:extLst>
              <a:ext uri="{FF2B5EF4-FFF2-40B4-BE49-F238E27FC236}">
                <a16:creationId xmlns:a16="http://schemas.microsoft.com/office/drawing/2014/main" id="{8CF8B738-DC2B-661D-4500-5580B6815C25}"/>
              </a:ext>
            </a:extLst>
          </p:cNvPr>
          <p:cNvPicPr>
            <a:picLocks noChangeAspect="1"/>
          </p:cNvPicPr>
          <p:nvPr/>
        </p:nvPicPr>
        <p:blipFill>
          <a:blip r:embed="rId4"/>
          <a:stretch>
            <a:fillRect/>
          </a:stretch>
        </p:blipFill>
        <p:spPr>
          <a:xfrm>
            <a:off x="7475833" y="2169892"/>
            <a:ext cx="2061867" cy="676226"/>
          </a:xfrm>
          <a:prstGeom prst="rect">
            <a:avLst/>
          </a:prstGeom>
        </p:spPr>
      </p:pic>
      <p:pic>
        <p:nvPicPr>
          <p:cNvPr id="25" name="圖片 24">
            <a:extLst>
              <a:ext uri="{FF2B5EF4-FFF2-40B4-BE49-F238E27FC236}">
                <a16:creationId xmlns:a16="http://schemas.microsoft.com/office/drawing/2014/main" id="{5C5EBE00-266A-19B7-A679-7DC459E23B26}"/>
              </a:ext>
            </a:extLst>
          </p:cNvPr>
          <p:cNvPicPr>
            <a:picLocks noChangeAspect="1"/>
          </p:cNvPicPr>
          <p:nvPr/>
        </p:nvPicPr>
        <p:blipFill>
          <a:blip r:embed="rId5"/>
          <a:stretch>
            <a:fillRect/>
          </a:stretch>
        </p:blipFill>
        <p:spPr>
          <a:xfrm>
            <a:off x="6339736" y="3311857"/>
            <a:ext cx="4467964" cy="749963"/>
          </a:xfrm>
          <a:prstGeom prst="rect">
            <a:avLst/>
          </a:prstGeom>
        </p:spPr>
      </p:pic>
      <p:pic>
        <p:nvPicPr>
          <p:cNvPr id="27" name="圖片 26">
            <a:extLst>
              <a:ext uri="{FF2B5EF4-FFF2-40B4-BE49-F238E27FC236}">
                <a16:creationId xmlns:a16="http://schemas.microsoft.com/office/drawing/2014/main" id="{BB8C9A16-02F5-598B-4B0B-1FCABCF00C7F}"/>
              </a:ext>
            </a:extLst>
          </p:cNvPr>
          <p:cNvPicPr>
            <a:picLocks noChangeAspect="1"/>
          </p:cNvPicPr>
          <p:nvPr/>
        </p:nvPicPr>
        <p:blipFill>
          <a:blip r:embed="rId6"/>
          <a:stretch>
            <a:fillRect/>
          </a:stretch>
        </p:blipFill>
        <p:spPr>
          <a:xfrm>
            <a:off x="6383339" y="4118991"/>
            <a:ext cx="2913062" cy="702172"/>
          </a:xfrm>
          <a:prstGeom prst="rect">
            <a:avLst/>
          </a:prstGeom>
        </p:spPr>
      </p:pic>
      <p:pic>
        <p:nvPicPr>
          <p:cNvPr id="29" name="圖片 28">
            <a:extLst>
              <a:ext uri="{FF2B5EF4-FFF2-40B4-BE49-F238E27FC236}">
                <a16:creationId xmlns:a16="http://schemas.microsoft.com/office/drawing/2014/main" id="{F4F87810-BCB4-0577-A887-D4D69D08929F}"/>
              </a:ext>
            </a:extLst>
          </p:cNvPr>
          <p:cNvPicPr>
            <a:picLocks noChangeAspect="1"/>
          </p:cNvPicPr>
          <p:nvPr/>
        </p:nvPicPr>
        <p:blipFill>
          <a:blip r:embed="rId7"/>
          <a:stretch>
            <a:fillRect/>
          </a:stretch>
        </p:blipFill>
        <p:spPr>
          <a:xfrm>
            <a:off x="6314336" y="4915323"/>
            <a:ext cx="3807564" cy="788912"/>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447566" cy="400110"/>
            <a:chOff x="568442" y="319364"/>
            <a:chExt cx="1447566" cy="400111"/>
          </a:xfrm>
        </p:grpSpPr>
        <p:sp>
          <p:nvSpPr>
            <p:cNvPr id="55" name="文本框 23"/>
            <p:cNvSpPr txBox="1"/>
            <p:nvPr/>
          </p:nvSpPr>
          <p:spPr>
            <a:xfrm>
              <a:off x="665958" y="319364"/>
              <a:ext cx="13500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662815"/>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MLWE</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MSIS</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41" name="Visio" r:id="rId4" imgW="4210057" imgH="1781111" progId="Visio.Drawing.15">
                    <p:embed/>
                  </p:oleObj>
                </mc:Choice>
                <mc:Fallback>
                  <p:oleObj name="Visio" r:id="rId4"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42" name="Visio" r:id="rId6" imgW="6000685" imgH="2666974" progId="Visio.Drawing.15">
                    <p:embed/>
                  </p:oleObj>
                </mc:Choice>
                <mc:Fallback>
                  <p:oleObj name="Visio" r:id="rId6"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43" name="Visio" r:id="rId8" imgW="5009940" imgH="2666974" progId="Visio.Drawing.15">
                    <p:embed/>
                  </p:oleObj>
                </mc:Choice>
                <mc:Fallback>
                  <p:oleObj name="Visio" r:id="rId8"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053501" cy="400110"/>
            <a:chOff x="568442" y="319364"/>
            <a:chExt cx="2053501" cy="400111"/>
          </a:xfrm>
        </p:grpSpPr>
        <p:sp>
          <p:nvSpPr>
            <p:cNvPr id="55" name="文本框 23"/>
            <p:cNvSpPr txBox="1"/>
            <p:nvPr/>
          </p:nvSpPr>
          <p:spPr>
            <a:xfrm>
              <a:off x="665958" y="319364"/>
              <a:ext cx="195598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Expected Results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8D3C64B-4AAC-41CA-A584-DF1ECD386F95}"/>
                  </a:ext>
                </a:extLst>
              </p:cNvPr>
              <p:cNvSpPr txBox="1"/>
              <p:nvPr/>
            </p:nvSpPr>
            <p:spPr>
              <a:xfrm>
                <a:off x="915021" y="747369"/>
                <a:ext cx="11060979" cy="499393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FPGA - XC7VX330T (Xilinx </a:t>
                </a:r>
                <a:r>
                  <a:rPr lang="en-US" altLang="zh-TW" dirty="0" err="1">
                    <a:latin typeface="Times New Roman" panose="02020603050405020304" pitchFamily="18" charset="0"/>
                    <a:cs typeface="Times New Roman" panose="02020603050405020304" pitchFamily="18" charset="0"/>
                  </a:rPr>
                  <a:t>Virtex</a:t>
                </a:r>
                <a:r>
                  <a:rPr lang="en-US" altLang="zh-TW" dirty="0">
                    <a:latin typeface="Times New Roman" panose="02020603050405020304" pitchFamily="18" charset="0"/>
                    <a:cs typeface="Times New Roman" panose="02020603050405020304" pitchFamily="18" charset="0"/>
                  </a:rPr>
                  <a:t> 7)</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ASIC - TSMC</a:t>
                </a:r>
                <a:r>
                  <a:rPr lang="en-US" altLang="zh-TW" dirty="0"/>
                  <a:t> </a:t>
                </a:r>
                <a14:m>
                  <m:oMath xmlns:m="http://schemas.openxmlformats.org/officeDocument/2006/math">
                    <m:r>
                      <a:rPr lang="en-US" altLang="zh-TW" b="0" i="1" smtClean="0">
                        <a:latin typeface="Cambria Math" panose="02040503050406030204" pitchFamily="18" charset="0"/>
                      </a:rPr>
                      <m:t>0.18</m:t>
                    </m:r>
                    <m:r>
                      <a:rPr lang="zh-TW" altLang="en-US" b="0" i="1" smtClean="0">
                        <a:latin typeface="Cambria Math" panose="02040503050406030204" pitchFamily="18" charset="0"/>
                      </a:rPr>
                      <m:t>𝜇</m:t>
                    </m:r>
                    <m:r>
                      <a:rPr lang="en-US" altLang="zh-TW" b="0" i="1" smtClean="0">
                        <a:latin typeface="Cambria Math" panose="02040503050406030204" pitchFamily="18" charset="0"/>
                      </a:rPr>
                      <m:t>𝑚</m:t>
                    </m:r>
                  </m:oMath>
                </a14:m>
                <a:r>
                  <a:rPr lang="en-US" altLang="zh-TW" dirty="0">
                    <a:latin typeface="Times New Roman" panose="02020603050405020304" pitchFamily="18" charset="0"/>
                    <a:cs typeface="Times New Roman" panose="02020603050405020304" pitchFamily="18" charset="0"/>
                  </a:rPr>
                  <a:t> Standard Cell Library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ML-DSA-44 with area optimization as the top priority</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Use memory to implement data access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Improve the overall utilization of the circuit</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Combine the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 Sign, and Verify modules into one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NTT implements using the Multi-Delay Path Commutator architecture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Shake256 and Shake128 simplify logic to share the same hardware.</a:t>
                </a:r>
              </a:p>
            </p:txBody>
          </p:sp>
        </mc:Choice>
        <mc:Fallback xmlns="">
          <p:sp>
            <p:nvSpPr>
              <p:cNvPr id="17" name="文字方塊 16">
                <a:extLst>
                  <a:ext uri="{FF2B5EF4-FFF2-40B4-BE49-F238E27FC236}">
                    <a16:creationId xmlns:a16="http://schemas.microsoft.com/office/drawing/2014/main" id="{28D3C64B-4AAC-41CA-A584-DF1ECD386F95}"/>
                  </a:ext>
                </a:extLst>
              </p:cNvPr>
              <p:cNvSpPr txBox="1">
                <a:spLocks noRot="1" noChangeAspect="1" noMove="1" noResize="1" noEditPoints="1" noAdjustHandles="1" noChangeArrowheads="1" noChangeShapeType="1" noTextEdit="1"/>
              </p:cNvSpPr>
              <p:nvPr/>
            </p:nvSpPr>
            <p:spPr>
              <a:xfrm>
                <a:off x="915021" y="747369"/>
                <a:ext cx="11060979" cy="4993931"/>
              </a:xfrm>
              <a:prstGeom prst="rect">
                <a:avLst/>
              </a:prstGeom>
              <a:blipFill>
                <a:blip r:embed="rId3"/>
                <a:stretch>
                  <a:fillRect l="-331" b="-10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884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4" name="群組 13">
            <a:extLst>
              <a:ext uri="{FF2B5EF4-FFF2-40B4-BE49-F238E27FC236}">
                <a16:creationId xmlns:a16="http://schemas.microsoft.com/office/drawing/2014/main" id="{8D24B808-832F-951B-AB81-797C86D85B9E}"/>
              </a:ext>
            </a:extLst>
          </p:cNvPr>
          <p:cNvGrpSpPr/>
          <p:nvPr/>
        </p:nvGrpSpPr>
        <p:grpSpPr>
          <a:xfrm>
            <a:off x="0" y="-702009"/>
            <a:ext cx="5766460" cy="8704088"/>
            <a:chOff x="0" y="-702009"/>
            <a:chExt cx="5766460" cy="8704088"/>
          </a:xfrm>
        </p:grpSpPr>
        <p:pic>
          <p:nvPicPr>
            <p:cNvPr id="15" name="图片 4">
              <a:extLst>
                <a:ext uri="{FF2B5EF4-FFF2-40B4-BE49-F238E27FC236}">
                  <a16:creationId xmlns:a16="http://schemas.microsoft.com/office/drawing/2014/main" id="{E0BCA314-24ED-E73A-C038-F459D97C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6" name="圖片 15">
              <a:extLst>
                <a:ext uri="{FF2B5EF4-FFF2-40B4-BE49-F238E27FC236}">
                  <a16:creationId xmlns:a16="http://schemas.microsoft.com/office/drawing/2014/main" id="{85A6F1F5-1A81-B8B1-4762-9AEEAD265BAA}"/>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032854749"/>
              </p:ext>
            </p:extLst>
          </p:nvPr>
        </p:nvGraphicFramePr>
        <p:xfrm>
          <a:off x="1722588" y="719931"/>
          <a:ext cx="7196137" cy="5418138"/>
        </p:xfrm>
        <a:graphic>
          <a:graphicData uri="http://schemas.openxmlformats.org/presentationml/2006/ole">
            <mc:AlternateContent xmlns:mc="http://schemas.openxmlformats.org/markup-compatibility/2006">
              <mc:Choice xmlns:v="urn:schemas-microsoft-com:vml" Requires="v">
                <p:oleObj spid="_x0000_s2055" name="Visio" r:id="rId4" imgW="9601026" imgH="7229398" progId="Visio.Drawing.15">
                  <p:embed/>
                </p:oleObj>
              </mc:Choice>
              <mc:Fallback>
                <p:oleObj name="Visio" r:id="rId4"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5"/>
                      <a:stretch>
                        <a:fillRect/>
                      </a:stretch>
                    </p:blipFill>
                    <p:spPr>
                      <a:xfrm>
                        <a:off x="1722588" y="719931"/>
                        <a:ext cx="7196137" cy="5418138"/>
                      </a:xfrm>
                      <a:prstGeom prst="rect">
                        <a:avLst/>
                      </a:prstGeom>
                    </p:spPr>
                  </p:pic>
                </p:oleObj>
              </mc:Fallback>
            </mc:AlternateContent>
          </a:graphicData>
        </a:graphic>
      </p:graphicFrame>
      <p:pic>
        <p:nvPicPr>
          <p:cNvPr id="10" name="圖片 9">
            <a:extLst>
              <a:ext uri="{FF2B5EF4-FFF2-40B4-BE49-F238E27FC236}">
                <a16:creationId xmlns:a16="http://schemas.microsoft.com/office/drawing/2014/main" id="{3D06CAFC-CC2A-B28C-FFB9-4AE24728225A}"/>
              </a:ext>
            </a:extLst>
          </p:cNvPr>
          <p:cNvPicPr>
            <a:picLocks noChangeAspect="1"/>
          </p:cNvPicPr>
          <p:nvPr/>
        </p:nvPicPr>
        <p:blipFill>
          <a:blip r:embed="rId6"/>
          <a:stretch>
            <a:fillRect/>
          </a:stretch>
        </p:blipFill>
        <p:spPr>
          <a:xfrm>
            <a:off x="5619716" y="2824124"/>
            <a:ext cx="119347" cy="133388"/>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916-31C4-8CE0-F7E3-BC4B963C045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7A6A392-7B5F-AE1E-8219-96E3CA50E7D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8B232F6-9D98-823D-F637-BFB41F05AA26}"/>
              </a:ext>
            </a:extLst>
          </p:cNvPr>
          <p:cNvGrpSpPr/>
          <p:nvPr/>
        </p:nvGrpSpPr>
        <p:grpSpPr>
          <a:xfrm>
            <a:off x="568443" y="319365"/>
            <a:ext cx="2106849" cy="400110"/>
            <a:chOff x="568442" y="319364"/>
            <a:chExt cx="2106849" cy="400111"/>
          </a:xfrm>
        </p:grpSpPr>
        <p:sp>
          <p:nvSpPr>
            <p:cNvPr id="55" name="文本框 23">
              <a:extLst>
                <a:ext uri="{FF2B5EF4-FFF2-40B4-BE49-F238E27FC236}">
                  <a16:creationId xmlns:a16="http://schemas.microsoft.com/office/drawing/2014/main" id="{6F5BBC03-9847-CC8F-FBD9-BBC780F29157}"/>
                </a:ext>
              </a:extLst>
            </p:cNvPr>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043F7BD-B7FC-7B22-CD95-D09D52055A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968094-31C1-8676-EC31-810CDA06E1F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sp>
        <p:nvSpPr>
          <p:cNvPr id="13" name="文字方塊 12">
            <a:extLst>
              <a:ext uri="{FF2B5EF4-FFF2-40B4-BE49-F238E27FC236}">
                <a16:creationId xmlns:a16="http://schemas.microsoft.com/office/drawing/2014/main" id="{302B3518-B93B-6B52-06E2-304A0CF5B776}"/>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Hierarchical</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200000"/>
              </a:lnSpc>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 name="圖片 3">
            <a:extLst>
              <a:ext uri="{FF2B5EF4-FFF2-40B4-BE49-F238E27FC236}">
                <a16:creationId xmlns:a16="http://schemas.microsoft.com/office/drawing/2014/main" id="{45D443A3-CC72-8B15-7804-52412C5B6BF2}"/>
              </a:ext>
            </a:extLst>
          </p:cNvPr>
          <p:cNvPicPr>
            <a:picLocks noChangeAspect="1"/>
          </p:cNvPicPr>
          <p:nvPr/>
        </p:nvPicPr>
        <p:blipFill>
          <a:blip r:embed="rId3"/>
          <a:stretch>
            <a:fillRect/>
          </a:stretch>
        </p:blipFill>
        <p:spPr>
          <a:xfrm>
            <a:off x="3465968" y="908205"/>
            <a:ext cx="8587640" cy="5377498"/>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5C1AE71-2CEE-C5F6-D420-EB6B51C6462F}"/>
                  </a:ext>
                </a:extLst>
              </p:cNvPr>
              <p:cNvSpPr txBox="1"/>
              <p:nvPr/>
            </p:nvSpPr>
            <p:spPr>
              <a:xfrm>
                <a:off x="219201" y="1544526"/>
                <a:ext cx="3285292" cy="8740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TW" altLang="en-US" i="1" smtClean="0">
                          <a:latin typeface="Cambria Math" panose="02040503050406030204" pitchFamily="18" charset="0"/>
                        </a:rPr>
                        <m:t>𝑋</m:t>
                      </m:r>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𝑁</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i="1">
                                  <a:latin typeface="Cambria Math" panose="02040503050406030204" pitchFamily="18" charset="0"/>
                                </a:rPr>
                                <m:t>𝑛</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oMath>
                  </m:oMathPara>
                </a14:m>
                <a:endParaRPr lang="zh-TW" altLang="en-US" dirty="0"/>
              </a:p>
            </p:txBody>
          </p:sp>
        </mc:Choice>
        <mc:Fallback xmlns="">
          <p:sp>
            <p:nvSpPr>
              <p:cNvPr id="6" name="文字方塊 5">
                <a:extLst>
                  <a:ext uri="{FF2B5EF4-FFF2-40B4-BE49-F238E27FC236}">
                    <a16:creationId xmlns:a16="http://schemas.microsoft.com/office/drawing/2014/main" id="{35C1AE71-2CEE-C5F6-D420-EB6B51C6462F}"/>
                  </a:ext>
                </a:extLst>
              </p:cNvPr>
              <p:cNvSpPr txBox="1">
                <a:spLocks noRot="1" noChangeAspect="1" noMove="1" noResize="1" noEditPoints="1" noAdjustHandles="1" noChangeArrowheads="1" noChangeShapeType="1" noTextEdit="1"/>
              </p:cNvSpPr>
              <p:nvPr/>
            </p:nvSpPr>
            <p:spPr>
              <a:xfrm>
                <a:off x="219201" y="1544526"/>
                <a:ext cx="3285292" cy="87402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802B3340-8DBD-9BBF-ADCE-8C7BCD3F4332}"/>
                  </a:ext>
                </a:extLst>
              </p:cNvPr>
              <p:cNvSpPr txBox="1"/>
              <p:nvPr/>
            </p:nvSpPr>
            <p:spPr>
              <a:xfrm>
                <a:off x="-1082042" y="2949924"/>
                <a:ext cx="6118964"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𝑋</m:t>
                          </m:r>
                        </m:e>
                        <m:sub>
                          <m:r>
                            <a:rPr lang="zh-TW" altLang="en-US" i="1">
                              <a:latin typeface="Cambria Math" panose="02040503050406030204" pitchFamily="18" charset="0"/>
                            </a:rPr>
                            <m:t>𝑜</m:t>
                          </m:r>
                        </m:sub>
                      </m:sSub>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i="1">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xmlns="">
          <p:sp>
            <p:nvSpPr>
              <p:cNvPr id="5" name="文字方塊 4">
                <a:extLst>
                  <a:ext uri="{FF2B5EF4-FFF2-40B4-BE49-F238E27FC236}">
                    <a16:creationId xmlns:a16="http://schemas.microsoft.com/office/drawing/2014/main" id="{802B3340-8DBD-9BBF-ADCE-8C7BCD3F4332}"/>
                  </a:ext>
                </a:extLst>
              </p:cNvPr>
              <p:cNvSpPr txBox="1">
                <a:spLocks noRot="1" noChangeAspect="1" noMove="1" noResize="1" noEditPoints="1" noAdjustHandles="1" noChangeArrowheads="1" noChangeShapeType="1" noTextEdit="1"/>
              </p:cNvSpPr>
              <p:nvPr/>
            </p:nvSpPr>
            <p:spPr>
              <a:xfrm>
                <a:off x="-1082042" y="2949924"/>
                <a:ext cx="6118964" cy="87402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FA4132-4085-2865-A919-93F8BA915FC5}"/>
                  </a:ext>
                </a:extLst>
              </p:cNvPr>
              <p:cNvSpPr txBox="1"/>
              <p:nvPr/>
            </p:nvSpPr>
            <p:spPr>
              <a:xfrm>
                <a:off x="-1630056" y="3787771"/>
                <a:ext cx="7214992"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𝑒</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xmlns="">
          <p:sp>
            <p:nvSpPr>
              <p:cNvPr id="8" name="文字方塊 7">
                <a:extLst>
                  <a:ext uri="{FF2B5EF4-FFF2-40B4-BE49-F238E27FC236}">
                    <a16:creationId xmlns:a16="http://schemas.microsoft.com/office/drawing/2014/main" id="{9AFA4132-4085-2865-A919-93F8BA915FC5}"/>
                  </a:ext>
                </a:extLst>
              </p:cNvPr>
              <p:cNvSpPr txBox="1">
                <a:spLocks noRot="1" noChangeAspect="1" noMove="1" noResize="1" noEditPoints="1" noAdjustHandles="1" noChangeArrowheads="1" noChangeShapeType="1" noTextEdit="1"/>
              </p:cNvSpPr>
              <p:nvPr/>
            </p:nvSpPr>
            <p:spPr>
              <a:xfrm>
                <a:off x="-1630056" y="3787771"/>
                <a:ext cx="7214992" cy="874022"/>
              </a:xfrm>
              <a:prstGeom prst="rect">
                <a:avLst/>
              </a:prstGeom>
              <a:blipFill>
                <a:blip r:embed="rId6"/>
                <a:stretch>
                  <a:fillRect/>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9A8AC948-D793-3E44-5DE4-54DC3F83402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670" y="5149981"/>
            <a:ext cx="2665540" cy="1032314"/>
          </a:xfrm>
          <a:prstGeom prst="rect">
            <a:avLst/>
          </a:prstGeom>
          <a:noFill/>
          <a:ln>
            <a:noFill/>
          </a:ln>
        </p:spPr>
      </p:pic>
      <p:cxnSp>
        <p:nvCxnSpPr>
          <p:cNvPr id="10" name="直線單箭頭接點 9">
            <a:extLst>
              <a:ext uri="{FF2B5EF4-FFF2-40B4-BE49-F238E27FC236}">
                <a16:creationId xmlns:a16="http://schemas.microsoft.com/office/drawing/2014/main" id="{525949A5-EE1C-49C2-2FF8-ED8491FA12E3}"/>
              </a:ext>
            </a:extLst>
          </p:cNvPr>
          <p:cNvCxnSpPr>
            <a:cxnSpLocks/>
          </p:cNvCxnSpPr>
          <p:nvPr/>
        </p:nvCxnSpPr>
        <p:spPr>
          <a:xfrm>
            <a:off x="1824269" y="474834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67633CE-A5C2-044E-082E-B6866C9BB994}"/>
              </a:ext>
            </a:extLst>
          </p:cNvPr>
          <p:cNvCxnSpPr>
            <a:cxnSpLocks/>
          </p:cNvCxnSpPr>
          <p:nvPr/>
        </p:nvCxnSpPr>
        <p:spPr>
          <a:xfrm>
            <a:off x="1824269" y="2473856"/>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9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106849" cy="400110"/>
            <a:chOff x="568442" y="319364"/>
            <a:chExt cx="2106849" cy="400111"/>
          </a:xfrm>
        </p:grpSpPr>
        <p:sp>
          <p:nvSpPr>
            <p:cNvPr id="55" name="文本框 23"/>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12" name="圖片 11">
            <a:extLst>
              <a:ext uri="{FF2B5EF4-FFF2-40B4-BE49-F238E27FC236}">
                <a16:creationId xmlns:a16="http://schemas.microsoft.com/office/drawing/2014/main" id="{461B181D-3BEF-40D0-9228-05CCFB4D9D5B}"/>
              </a:ext>
            </a:extLst>
          </p:cNvPr>
          <p:cNvPicPr>
            <a:picLocks noChangeAspect="1"/>
          </p:cNvPicPr>
          <p:nvPr/>
        </p:nvPicPr>
        <p:blipFill>
          <a:blip r:embed="rId3"/>
          <a:srcRect l="1152" r="1524"/>
          <a:stretch/>
        </p:blipFill>
        <p:spPr>
          <a:xfrm>
            <a:off x="1403327" y="4223877"/>
            <a:ext cx="10451940" cy="1754488"/>
          </a:xfrm>
          <a:prstGeom prst="rect">
            <a:avLst/>
          </a:prstGeom>
        </p:spPr>
      </p:pic>
      <p:sp>
        <p:nvSpPr>
          <p:cNvPr id="13" name="文字方塊 12">
            <a:extLst>
              <a:ext uri="{FF2B5EF4-FFF2-40B4-BE49-F238E27FC236}">
                <a16:creationId xmlns:a16="http://schemas.microsoft.com/office/drawing/2014/main" id="{AA6BF4B4-EF6B-4EC4-8ACF-39CC4F70BAF4}"/>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SDF</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MDC</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15" name="圖片 14">
            <a:extLst>
              <a:ext uri="{FF2B5EF4-FFF2-40B4-BE49-F238E27FC236}">
                <a16:creationId xmlns:a16="http://schemas.microsoft.com/office/drawing/2014/main" id="{290CB0FE-1A01-4D35-95BB-46A064EAB2A8}"/>
              </a:ext>
            </a:extLst>
          </p:cNvPr>
          <p:cNvPicPr>
            <a:picLocks noChangeAspect="1"/>
          </p:cNvPicPr>
          <p:nvPr/>
        </p:nvPicPr>
        <p:blipFill>
          <a:blip r:embed="rId4"/>
          <a:stretch>
            <a:fillRect/>
          </a:stretch>
        </p:blipFill>
        <p:spPr>
          <a:xfrm>
            <a:off x="1348203" y="1372071"/>
            <a:ext cx="10161369" cy="2199210"/>
          </a:xfrm>
          <a:prstGeom prst="rect">
            <a:avLst/>
          </a:prstGeom>
        </p:spPr>
      </p:pic>
    </p:spTree>
    <p:extLst>
      <p:ext uri="{BB962C8B-B14F-4D97-AF65-F5344CB8AC3E}">
        <p14:creationId xmlns:p14="http://schemas.microsoft.com/office/powerpoint/2010/main" val="2809010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916930" cy="400110"/>
            <a:chOff x="568442" y="319364"/>
            <a:chExt cx="5916930" cy="400111"/>
          </a:xfrm>
        </p:grpSpPr>
        <p:sp>
          <p:nvSpPr>
            <p:cNvPr id="55" name="文本框 23"/>
            <p:cNvSpPr txBox="1"/>
            <p:nvPr/>
          </p:nvSpPr>
          <p:spPr>
            <a:xfrm>
              <a:off x="665958" y="319364"/>
              <a:ext cx="581941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Comparison on hardware complexity for N = 256</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graphicFrame>
        <p:nvGraphicFramePr>
          <p:cNvPr id="3" name="表格 3">
            <a:extLst>
              <a:ext uri="{FF2B5EF4-FFF2-40B4-BE49-F238E27FC236}">
                <a16:creationId xmlns:a16="http://schemas.microsoft.com/office/drawing/2014/main" id="{DE2CB378-014B-1999-ADFB-F07C9A88E889}"/>
              </a:ext>
            </a:extLst>
          </p:cNvPr>
          <p:cNvGraphicFramePr>
            <a:graphicFrameLocks noGrp="1"/>
          </p:cNvGraphicFramePr>
          <p:nvPr>
            <p:extLst>
              <p:ext uri="{D42A27DB-BD31-4B8C-83A1-F6EECF244321}">
                <p14:modId xmlns:p14="http://schemas.microsoft.com/office/powerpoint/2010/main" val="3358560302"/>
              </p:ext>
            </p:extLst>
          </p:nvPr>
        </p:nvGraphicFramePr>
        <p:xfrm>
          <a:off x="1510405" y="1398841"/>
          <a:ext cx="9171190" cy="4055877"/>
        </p:xfrm>
        <a:graphic>
          <a:graphicData uri="http://schemas.openxmlformats.org/drawingml/2006/table">
            <a:tbl>
              <a:tblPr firstRow="1" bandRow="1">
                <a:tableStyleId>{5C22544A-7EE6-4342-B048-85BDC9FD1C3A}</a:tableStyleId>
              </a:tblPr>
              <a:tblGrid>
                <a:gridCol w="1983919">
                  <a:extLst>
                    <a:ext uri="{9D8B030D-6E8A-4147-A177-3AD203B41FA5}">
                      <a16:colId xmlns:a16="http://schemas.microsoft.com/office/drawing/2014/main" val="3390500385"/>
                    </a:ext>
                  </a:extLst>
                </a:gridCol>
                <a:gridCol w="2395757">
                  <a:extLst>
                    <a:ext uri="{9D8B030D-6E8A-4147-A177-3AD203B41FA5}">
                      <a16:colId xmlns:a16="http://schemas.microsoft.com/office/drawing/2014/main" val="4245509476"/>
                    </a:ext>
                  </a:extLst>
                </a:gridCol>
                <a:gridCol w="2395757">
                  <a:extLst>
                    <a:ext uri="{9D8B030D-6E8A-4147-A177-3AD203B41FA5}">
                      <a16:colId xmlns:a16="http://schemas.microsoft.com/office/drawing/2014/main" val="1034203491"/>
                    </a:ext>
                  </a:extLst>
                </a:gridCol>
                <a:gridCol w="2395757">
                  <a:extLst>
                    <a:ext uri="{9D8B030D-6E8A-4147-A177-3AD203B41FA5}">
                      <a16:colId xmlns:a16="http://schemas.microsoft.com/office/drawing/2014/main" val="510123774"/>
                    </a:ext>
                  </a:extLst>
                </a:gridCol>
              </a:tblGrid>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Hierarchical</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SDF</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MDC</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extLst>
                  <a:ext uri="{0D108BD9-81ED-4DB2-BD59-A6C34878D82A}">
                    <a16:rowId xmlns:a16="http://schemas.microsoft.com/office/drawing/2014/main" val="640562135"/>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Butterflies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3072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Delays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255</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Throughput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891776"/>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Utilization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9347168"/>
                  </a:ext>
                </a:extLst>
              </a:tr>
            </a:tbl>
          </a:graphicData>
        </a:graphic>
      </p:graphicFrame>
      <p:sp>
        <p:nvSpPr>
          <p:cNvPr id="9" name="矩形 8">
            <a:extLst>
              <a:ext uri="{FF2B5EF4-FFF2-40B4-BE49-F238E27FC236}">
                <a16:creationId xmlns:a16="http://schemas.microsoft.com/office/drawing/2014/main" id="{EF97E313-3E82-40B1-AF1F-ABDA06AF7A2F}"/>
              </a:ext>
            </a:extLst>
          </p:cNvPr>
          <p:cNvSpPr/>
          <p:nvPr/>
        </p:nvSpPr>
        <p:spPr>
          <a:xfrm>
            <a:off x="8276598" y="1398841"/>
            <a:ext cx="2404997" cy="4055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9E637B60-0ADF-FB0E-09E3-770873CB2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1595" y="1316426"/>
            <a:ext cx="720000" cy="720000"/>
          </a:xfrm>
          <a:prstGeom prst="rect">
            <a:avLst/>
          </a:prstGeom>
        </p:spPr>
      </p:pic>
    </p:spTree>
    <p:extLst>
      <p:ext uri="{BB962C8B-B14F-4D97-AF65-F5344CB8AC3E}">
        <p14:creationId xmlns:p14="http://schemas.microsoft.com/office/powerpoint/2010/main" val="426987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518C291A-CF99-6F80-C969-3BB552B18763}"/>
              </a:ext>
            </a:extLst>
          </p:cNvPr>
          <p:cNvGrpSpPr/>
          <p:nvPr/>
        </p:nvGrpSpPr>
        <p:grpSpPr>
          <a:xfrm>
            <a:off x="0" y="-702009"/>
            <a:ext cx="5766460" cy="8704088"/>
            <a:chOff x="0" y="-702009"/>
            <a:chExt cx="5766460" cy="8704088"/>
          </a:xfrm>
        </p:grpSpPr>
        <p:pic>
          <p:nvPicPr>
            <p:cNvPr id="14" name="图片 4">
              <a:extLst>
                <a:ext uri="{FF2B5EF4-FFF2-40B4-BE49-F238E27FC236}">
                  <a16:creationId xmlns:a16="http://schemas.microsoft.com/office/drawing/2014/main" id="{A3C38947-1CF3-6A0A-3D83-1687AEA8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5" name="圖片 14">
              <a:extLst>
                <a:ext uri="{FF2B5EF4-FFF2-40B4-BE49-F238E27FC236}">
                  <a16:creationId xmlns:a16="http://schemas.microsoft.com/office/drawing/2014/main" id="{EDA0C9F9-0FE5-7855-477A-34ADD2A1B1C4}"/>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3456960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852848" y="71947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Fast Fourier Transform to implement and accelerate Discrete Fourier Transform.</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rotation factor of DFT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Adopt CORDIC to perform trigonometric function operations and obtain rotation factors.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 an 8-point FFT through the radix-2 butterfly architecture.</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92EC6F72-E27F-2313-F107-F43A5AE72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2331" y="3429000"/>
            <a:ext cx="2776641" cy="2631423"/>
          </a:xfrm>
          <a:prstGeom prst="rect">
            <a:avLst/>
          </a:prstGeom>
          <a:noFill/>
        </p:spPr>
      </p:pic>
      <p:pic>
        <p:nvPicPr>
          <p:cNvPr id="16" name="圖片 15">
            <a:extLst>
              <a:ext uri="{FF2B5EF4-FFF2-40B4-BE49-F238E27FC236}">
                <a16:creationId xmlns:a16="http://schemas.microsoft.com/office/drawing/2014/main" id="{C3EBB501-10B4-09A2-D4FE-E9E2E019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7" y="3205580"/>
            <a:ext cx="4250212" cy="3445030"/>
          </a:xfrm>
          <a:prstGeom prst="rect">
            <a:avLst/>
          </a:prstGeom>
        </p:spPr>
      </p:pic>
      <p:pic>
        <p:nvPicPr>
          <p:cNvPr id="18" name="圖片 17">
            <a:extLst>
              <a:ext uri="{FF2B5EF4-FFF2-40B4-BE49-F238E27FC236}">
                <a16:creationId xmlns:a16="http://schemas.microsoft.com/office/drawing/2014/main" id="{53A7F359-2E6F-6FCD-3CB4-90F2175B6E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964" y="3955727"/>
            <a:ext cx="2948085" cy="1297428"/>
          </a:xfrm>
          <a:prstGeom prst="rect">
            <a:avLst/>
          </a:prstGeom>
          <a:noFill/>
          <a:ln>
            <a:noFill/>
          </a:ln>
        </p:spPr>
      </p:pic>
      <p:sp>
        <p:nvSpPr>
          <p:cNvPr id="19" name="文本框 23">
            <a:extLst>
              <a:ext uri="{FF2B5EF4-FFF2-40B4-BE49-F238E27FC236}">
                <a16:creationId xmlns:a16="http://schemas.microsoft.com/office/drawing/2014/main" id="{496A0441-B263-492C-00CB-4B7099EA47BE}"/>
              </a:ext>
            </a:extLst>
          </p:cNvPr>
          <p:cNvSpPr txBox="1"/>
          <p:nvPr/>
        </p:nvSpPr>
        <p:spPr>
          <a:xfrm>
            <a:off x="4464828" y="5104583"/>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8542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36010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301695" r="-136"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501695" r="-136" b="-18644"/>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2749" y="3290089"/>
            <a:ext cx="3189341" cy="3107939"/>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06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23"/>
          <p:cNvSpPr txBox="1"/>
          <p:nvPr/>
        </p:nvSpPr>
        <p:spPr>
          <a:xfrm>
            <a:off x="825856" y="319365"/>
            <a:ext cx="1717137" cy="400110"/>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期末專題</a:t>
            </a:r>
          </a:p>
        </p:txBody>
      </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419644" y="2372163"/>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829252" y="4602739"/>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3" y="673612"/>
            <a:ext cx="5330499" cy="610192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accelerator uses the AXI-4 interface for data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539905" y="683301"/>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
        <p:nvSpPr>
          <p:cNvPr id="7" name="等腰三角形 6">
            <a:extLst>
              <a:ext uri="{FF2B5EF4-FFF2-40B4-BE49-F238E27FC236}">
                <a16:creationId xmlns:a16="http://schemas.microsoft.com/office/drawing/2014/main" id="{0F446A37-1E9C-7B37-C8CF-49781F6CB6A5}"/>
              </a:ext>
            </a:extLst>
          </p:cNvPr>
          <p:cNvSpPr/>
          <p:nvPr/>
        </p:nvSpPr>
        <p:spPr>
          <a:xfrm rot="16200000" flipH="1" flipV="1">
            <a:off x="492509" y="454912"/>
            <a:ext cx="304322"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spTree>
    <p:extLst>
      <p:ext uri="{BB962C8B-B14F-4D97-AF65-F5344CB8AC3E}">
        <p14:creationId xmlns:p14="http://schemas.microsoft.com/office/powerpoint/2010/main" val="3760262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915228" y="912163"/>
            <a:ext cx="6152799" cy="5400000"/>
          </a:xfrm>
          <a:prstGeom prst="rect">
            <a:avLst/>
          </a:prstGeom>
        </p:spPr>
      </p:pic>
      <p:pic>
        <p:nvPicPr>
          <p:cNvPr id="3" name="圖片 2">
            <a:extLst>
              <a:ext uri="{FF2B5EF4-FFF2-40B4-BE49-F238E27FC236}">
                <a16:creationId xmlns:a16="http://schemas.microsoft.com/office/drawing/2014/main" id="{0644B1BB-93A2-F96B-B2D7-31B43554E5C0}"/>
              </a:ext>
            </a:extLst>
          </p:cNvPr>
          <p:cNvPicPr>
            <a:picLocks noChangeAspect="1"/>
          </p:cNvPicPr>
          <p:nvPr/>
        </p:nvPicPr>
        <p:blipFill>
          <a:blip r:embed="rId4"/>
          <a:stretch>
            <a:fillRect/>
          </a:stretch>
        </p:blipFill>
        <p:spPr>
          <a:xfrm>
            <a:off x="7624175" y="1921260"/>
            <a:ext cx="3761984" cy="3646008"/>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317586" y="763164"/>
            <a:ext cx="8874414" cy="5576719"/>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經        歷：</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碩士班榮獲電子所碩士優秀獎學金</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      第十七屆數位訊號處理創思設計競賽 入圍</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NTU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b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NTUST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1718"/>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4156505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0F3C-062F-6A87-239F-9EC3CBBAD5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152F35F6-316B-F70B-09A4-0E9100A9ED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2303ACBE-0A67-F8AB-B18F-44777863C948}"/>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E0914104-2AFD-BA63-6D65-B64E5F1B1F98}"/>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相關專題</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75E4DC40-174D-6326-0919-600683FC0AA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8166B6DA-14B7-D379-00DB-6F04EC5ACD5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0C99D1D-4D0D-72DE-F6E9-0DE43E659339}"/>
              </a:ext>
            </a:extLst>
          </p:cNvPr>
          <p:cNvSpPr txBox="1"/>
          <p:nvPr/>
        </p:nvSpPr>
        <p:spPr>
          <a:xfrm>
            <a:off x="1147024" y="778896"/>
            <a:ext cx="10472627" cy="492269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碩士論文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設計與實現一個相容於</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之硬體加速器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設計與實現同步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期末專題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16-bit RISC CPU</a:t>
            </a:r>
          </a:p>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大學：</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設計與實現以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CORDIC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為基礎之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FFT IP</a:t>
            </a: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ECG</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完成具身分辨識之血壓計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014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16143" y="2987620"/>
            <a:ext cx="7353489"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grpSp>
        <p:nvGrpSpPr>
          <p:cNvPr id="10" name="群組 9">
            <a:extLst>
              <a:ext uri="{FF2B5EF4-FFF2-40B4-BE49-F238E27FC236}">
                <a16:creationId xmlns:a16="http://schemas.microsoft.com/office/drawing/2014/main" id="{60A4EC22-D62E-0506-7A12-CC20A55BD9D9}"/>
              </a:ext>
            </a:extLst>
          </p:cNvPr>
          <p:cNvGrpSpPr/>
          <p:nvPr/>
        </p:nvGrpSpPr>
        <p:grpSpPr>
          <a:xfrm>
            <a:off x="0" y="-702009"/>
            <a:ext cx="5766460" cy="8704088"/>
            <a:chOff x="0" y="-702009"/>
            <a:chExt cx="5766460" cy="8704088"/>
          </a:xfrm>
        </p:grpSpPr>
        <p:pic>
          <p:nvPicPr>
            <p:cNvPr id="11" name="图片 4">
              <a:extLst>
                <a:ext uri="{FF2B5EF4-FFF2-40B4-BE49-F238E27FC236}">
                  <a16:creationId xmlns:a16="http://schemas.microsoft.com/office/drawing/2014/main" id="{2A7E0D20-1BA8-A45D-3740-63684B78D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2" name="圖片 11">
              <a:extLst>
                <a:ext uri="{FF2B5EF4-FFF2-40B4-BE49-F238E27FC236}">
                  <a16:creationId xmlns:a16="http://schemas.microsoft.com/office/drawing/2014/main" id="{80EADF02-8DF7-9AAC-78BC-0076E56B0059}"/>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29569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73522" cy="400110"/>
            <a:chOff x="568442" y="319364"/>
            <a:chExt cx="3773522" cy="400111"/>
          </a:xfrm>
        </p:grpSpPr>
        <p:sp>
          <p:nvSpPr>
            <p:cNvPr id="55" name="文本框 23"/>
            <p:cNvSpPr txBox="1"/>
            <p:nvPr/>
          </p:nvSpPr>
          <p:spPr>
            <a:xfrm>
              <a:off x="665958" y="319364"/>
              <a:ext cx="3676006"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設計與實現同步</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IP</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8464</TotalTime>
  <Words>6072</Words>
  <Application>Microsoft Office PowerPoint</Application>
  <PresentationFormat>寬螢幕</PresentationFormat>
  <Paragraphs>1451</Paragraphs>
  <Slides>49</Slides>
  <Notes>49</Notes>
  <HiddenSlides>9</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64" baseType="lpstr">
      <vt:lpstr>inherit</vt:lpstr>
      <vt:lpstr>微软雅黑</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183</cp:revision>
  <dcterms:created xsi:type="dcterms:W3CDTF">2015-05-05T08:02:14Z</dcterms:created>
  <dcterms:modified xsi:type="dcterms:W3CDTF">2024-11-28T04:49:31Z</dcterms:modified>
</cp:coreProperties>
</file>